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2" r:id="rId2"/>
    <p:sldId id="256" r:id="rId3"/>
    <p:sldId id="261" r:id="rId4"/>
    <p:sldId id="266" r:id="rId5"/>
    <p:sldId id="274" r:id="rId6"/>
    <p:sldId id="268" r:id="rId7"/>
    <p:sldId id="275" r:id="rId8"/>
    <p:sldId id="269" r:id="rId9"/>
    <p:sldId id="276" r:id="rId10"/>
    <p:sldId id="270" r:id="rId11"/>
    <p:sldId id="279" r:id="rId12"/>
    <p:sldId id="277" r:id="rId13"/>
    <p:sldId id="280" r:id="rId14"/>
    <p:sldId id="278" r:id="rId15"/>
    <p:sldId id="284" r:id="rId16"/>
    <p:sldId id="281" r:id="rId17"/>
    <p:sldId id="285" r:id="rId18"/>
    <p:sldId id="283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257" r:id="rId37"/>
  </p:sldIdLst>
  <p:sldSz cx="12192000" cy="6858000"/>
  <p:notesSz cx="6858000" cy="9144000"/>
  <p:embeddedFontLst>
    <p:embeddedFont>
      <p:font typeface="Poor Richard" panose="02080502050505020702" pitchFamily="18" charset="0"/>
      <p:regular r:id="rId38"/>
    </p:embeddedFont>
    <p:embeddedFont>
      <p:font typeface="Poppins Semi-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D"/>
    <a:srgbClr val="0000FF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12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3.svg"/><Relationship Id="rId9" Type="http://schemas.openxmlformats.org/officeDocument/2006/relationships/image" Target="../media/image52.png"/><Relationship Id="rId14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181347" y="-1338742"/>
            <a:ext cx="5486400" cy="9535486"/>
          </a:xfrm>
          <a:custGeom>
            <a:avLst/>
            <a:gdLst/>
            <a:ahLst/>
            <a:cxnLst/>
            <a:rect l="l" t="t" r="r" b="b"/>
            <a:pathLst>
              <a:path w="8229600" h="14303229">
                <a:moveTo>
                  <a:pt x="0" y="0"/>
                </a:moveTo>
                <a:lnTo>
                  <a:pt x="8229600" y="0"/>
                </a:lnTo>
                <a:lnTo>
                  <a:pt x="8229600" y="14303228"/>
                </a:lnTo>
                <a:lnTo>
                  <a:pt x="0" y="14303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l="-12649" r="-15312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894051" y="5739417"/>
            <a:ext cx="8386635" cy="457453"/>
          </a:xfrm>
          <a:custGeom>
            <a:avLst/>
            <a:gdLst/>
            <a:ahLst/>
            <a:cxnLst/>
            <a:rect l="l" t="t" r="r" b="b"/>
            <a:pathLst>
              <a:path w="12579953" h="686179">
                <a:moveTo>
                  <a:pt x="0" y="0"/>
                </a:moveTo>
                <a:lnTo>
                  <a:pt x="12579953" y="0"/>
                </a:lnTo>
                <a:lnTo>
                  <a:pt x="12579953" y="686179"/>
                </a:lnTo>
                <a:lnTo>
                  <a:pt x="0" y="686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911315" y="685800"/>
            <a:ext cx="8386635" cy="457453"/>
          </a:xfrm>
          <a:custGeom>
            <a:avLst/>
            <a:gdLst/>
            <a:ahLst/>
            <a:cxnLst/>
            <a:rect l="l" t="t" r="r" b="b"/>
            <a:pathLst>
              <a:path w="12579953" h="686179">
                <a:moveTo>
                  <a:pt x="12579953" y="686179"/>
                </a:moveTo>
                <a:lnTo>
                  <a:pt x="0" y="686179"/>
                </a:lnTo>
                <a:lnTo>
                  <a:pt x="0" y="0"/>
                </a:lnTo>
                <a:lnTo>
                  <a:pt x="12579953" y="0"/>
                </a:lnTo>
                <a:lnTo>
                  <a:pt x="12579953" y="6861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22834" y="283654"/>
            <a:ext cx="1082313" cy="1082313"/>
          </a:xfrm>
          <a:custGeom>
            <a:avLst/>
            <a:gdLst/>
            <a:ahLst/>
            <a:cxnLst/>
            <a:rect l="l" t="t" r="r" b="b"/>
            <a:pathLst>
              <a:path w="1623470" h="1623470">
                <a:moveTo>
                  <a:pt x="0" y="0"/>
                </a:moveTo>
                <a:lnTo>
                  <a:pt x="1623469" y="0"/>
                </a:lnTo>
                <a:lnTo>
                  <a:pt x="1623469" y="1623470"/>
                </a:lnTo>
                <a:lnTo>
                  <a:pt x="0" y="162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697342">
            <a:off x="663117" y="4533887"/>
            <a:ext cx="1362712" cy="1797342"/>
          </a:xfrm>
          <a:custGeom>
            <a:avLst/>
            <a:gdLst/>
            <a:ahLst/>
            <a:cxnLst/>
            <a:rect l="l" t="t" r="r" b="b"/>
            <a:pathLst>
              <a:path w="2044068" h="2696013">
                <a:moveTo>
                  <a:pt x="0" y="0"/>
                </a:moveTo>
                <a:lnTo>
                  <a:pt x="2044069" y="0"/>
                </a:lnTo>
                <a:lnTo>
                  <a:pt x="2044069" y="2696014"/>
                </a:lnTo>
                <a:lnTo>
                  <a:pt x="0" y="2696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4117">
            <a:off x="10170508" y="5187804"/>
            <a:ext cx="1043566" cy="1383039"/>
          </a:xfrm>
          <a:custGeom>
            <a:avLst/>
            <a:gdLst/>
            <a:ahLst/>
            <a:cxnLst/>
            <a:rect l="l" t="t" r="r" b="b"/>
            <a:pathLst>
              <a:path w="1565349" h="2074559">
                <a:moveTo>
                  <a:pt x="0" y="0"/>
                </a:moveTo>
                <a:lnTo>
                  <a:pt x="1565349" y="0"/>
                </a:lnTo>
                <a:lnTo>
                  <a:pt x="1565349" y="2074560"/>
                </a:lnTo>
                <a:lnTo>
                  <a:pt x="0" y="2074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80057" y="2869293"/>
            <a:ext cx="2872475" cy="2215397"/>
          </a:xfrm>
          <a:custGeom>
            <a:avLst/>
            <a:gdLst/>
            <a:ahLst/>
            <a:cxnLst/>
            <a:rect l="l" t="t" r="r" b="b"/>
            <a:pathLst>
              <a:path w="4308713" h="3323095">
                <a:moveTo>
                  <a:pt x="0" y="0"/>
                </a:moveTo>
                <a:lnTo>
                  <a:pt x="4308713" y="0"/>
                </a:lnTo>
                <a:lnTo>
                  <a:pt x="4308713" y="3323094"/>
                </a:lnTo>
                <a:lnTo>
                  <a:pt x="0" y="3323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2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58331" y="1767351"/>
            <a:ext cx="2654311" cy="2063176"/>
          </a:xfrm>
          <a:custGeom>
            <a:avLst/>
            <a:gdLst/>
            <a:ahLst/>
            <a:cxnLst/>
            <a:rect l="l" t="t" r="r" b="b"/>
            <a:pathLst>
              <a:path w="3981466" h="3094764">
                <a:moveTo>
                  <a:pt x="0" y="0"/>
                </a:moveTo>
                <a:lnTo>
                  <a:pt x="3981466" y="0"/>
                </a:lnTo>
                <a:lnTo>
                  <a:pt x="3981466" y="3094765"/>
                </a:lnTo>
                <a:lnTo>
                  <a:pt x="0" y="30947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55755" y="1073867"/>
            <a:ext cx="5097755" cy="245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</a:pPr>
            <a:r>
              <a:rPr lang="en-US" sz="14922" dirty="0">
                <a:solidFill>
                  <a:srgbClr val="004AAD"/>
                </a:solidFill>
                <a:latin typeface="Poor Richard" panose="02080502050505020702" pitchFamily="18" charset="0"/>
              </a:rPr>
              <a:t>SQL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3549" y="2519793"/>
            <a:ext cx="5924901" cy="2515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</a:pPr>
            <a:r>
              <a:rPr lang="en-US" sz="14922" dirty="0">
                <a:solidFill>
                  <a:srgbClr val="004AAD"/>
                </a:solidFill>
                <a:latin typeface="Poor Richard" panose="02080502050505020702" pitchFamily="18" charset="0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9383" y="4976739"/>
            <a:ext cx="4850496" cy="94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714" dirty="0">
                <a:solidFill>
                  <a:srgbClr val="545454"/>
                </a:solidFill>
                <a:latin typeface="อีฟดอวอิ้ง"/>
              </a:rPr>
              <a:t>Presented by NIKHIL PATIL</a:t>
            </a:r>
          </a:p>
          <a:p>
            <a:pPr algn="ctr">
              <a:lnSpc>
                <a:spcPts val="3800"/>
              </a:lnSpc>
            </a:pPr>
            <a:r>
              <a:rPr lang="en-US" sz="2714" dirty="0">
                <a:solidFill>
                  <a:srgbClr val="545454"/>
                </a:solidFill>
                <a:latin typeface="อีฟดอวอิ้ง"/>
              </a:rPr>
              <a:t>BATCH – DS (15th NOVEMBER)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EB671-85AF-E9FD-A9BF-3073AE32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D6024959-6361-F02E-6C67-8297308D8271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EB9C6B15-0F8B-D398-CD32-C7CC527C7B40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F985AEFE-DA4C-17A9-4762-B8E98669326B}"/>
              </a:ext>
            </a:extLst>
          </p:cNvPr>
          <p:cNvSpPr/>
          <p:nvPr/>
        </p:nvSpPr>
        <p:spPr>
          <a:xfrm>
            <a:off x="5334000" y="3477637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97843-935E-8201-2283-67B179A45847}"/>
              </a:ext>
            </a:extLst>
          </p:cNvPr>
          <p:cNvSpPr txBox="1"/>
          <p:nvPr/>
        </p:nvSpPr>
        <p:spPr>
          <a:xfrm>
            <a:off x="381000" y="222488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OBJECTIVE IV – 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	Your priority is to get 2-3 bowlers with good economy who have bowled at least 500 balls in the IPL so far. To do that you have to make a list of 10 players you want to bid in the auction.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7B0FA-0EEF-C255-C2AA-A589F94385ED}"/>
              </a:ext>
            </a:extLst>
          </p:cNvPr>
          <p:cNvSpPr txBox="1"/>
          <p:nvPr/>
        </p:nvSpPr>
        <p:spPr>
          <a:xfrm>
            <a:off x="152400" y="2209800"/>
            <a:ext cx="495300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 bowler,</a:t>
            </a:r>
          </a:p>
          <a:p>
            <a:r>
              <a:rPr lang="en-US" sz="1400" dirty="0"/>
              <a:t>    round(sum(</a:t>
            </a:r>
            <a:r>
              <a:rPr lang="en-US" sz="1400" dirty="0" err="1"/>
              <a:t>match_runs</a:t>
            </a:r>
            <a:r>
              <a:rPr lang="en-US" sz="1400" dirty="0"/>
              <a:t>) / sum(</a:t>
            </a:r>
            <a:r>
              <a:rPr lang="en-US" sz="1400" dirty="0" err="1"/>
              <a:t>match_overs</a:t>
            </a:r>
            <a:r>
              <a:rPr lang="en-US" sz="1400" dirty="0"/>
              <a:t>),3) as economy</a:t>
            </a:r>
          </a:p>
          <a:p>
            <a:r>
              <a:rPr lang="en-US" sz="1400" dirty="0"/>
              <a:t>     from (</a:t>
            </a:r>
          </a:p>
          <a:p>
            <a:r>
              <a:rPr lang="en-US" sz="1400" dirty="0"/>
              <a:t>	select bowler,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m.date</a:t>
            </a:r>
            <a:r>
              <a:rPr lang="en-US" sz="1400" dirty="0"/>
              <a:t>,</a:t>
            </a:r>
          </a:p>
          <a:p>
            <a:r>
              <a:rPr lang="en-US" sz="1400" dirty="0"/>
              <a:t>	sum(</a:t>
            </a:r>
            <a:r>
              <a:rPr lang="en-US" sz="1400" dirty="0" err="1"/>
              <a:t>total_runs</a:t>
            </a:r>
            <a:r>
              <a:rPr lang="en-US" sz="1400" dirty="0"/>
              <a:t>) as </a:t>
            </a:r>
            <a:r>
              <a:rPr lang="en-US" sz="1400" dirty="0" err="1"/>
              <a:t>match_runs</a:t>
            </a:r>
            <a:r>
              <a:rPr lang="en-US" sz="1400" dirty="0"/>
              <a:t>,</a:t>
            </a:r>
          </a:p>
          <a:p>
            <a:r>
              <a:rPr lang="en-US" sz="1400" dirty="0"/>
              <a:t>	count(distinct over) as </a:t>
            </a:r>
            <a:r>
              <a:rPr lang="en-US" sz="1400" dirty="0" err="1"/>
              <a:t>match_overs</a:t>
            </a:r>
            <a:r>
              <a:rPr lang="en-US" sz="1400" dirty="0"/>
              <a:t>,</a:t>
            </a:r>
          </a:p>
          <a:p>
            <a:r>
              <a:rPr lang="en-US" sz="1400" dirty="0"/>
              <a:t>	count(*) as </a:t>
            </a:r>
            <a:r>
              <a:rPr lang="en-US" sz="1400" dirty="0" err="1"/>
              <a:t>match_balls</a:t>
            </a:r>
            <a:endParaRPr lang="en-US" sz="1400" dirty="0"/>
          </a:p>
          <a:p>
            <a:r>
              <a:rPr lang="en-US" sz="1400" dirty="0"/>
              <a:t>     From </a:t>
            </a:r>
            <a:r>
              <a:rPr lang="en-US" sz="1400" dirty="0" err="1"/>
              <a:t>ipl_ball</a:t>
            </a:r>
            <a:r>
              <a:rPr lang="en-US" sz="1400" dirty="0"/>
              <a:t> b</a:t>
            </a:r>
          </a:p>
          <a:p>
            <a:r>
              <a:rPr lang="en-US" sz="1400" dirty="0"/>
              <a:t>	inner join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ipl_matches</a:t>
            </a:r>
            <a:r>
              <a:rPr lang="en-US" sz="1400" dirty="0"/>
              <a:t> m on b.id = m.id</a:t>
            </a:r>
          </a:p>
          <a:p>
            <a:r>
              <a:rPr lang="en-US" sz="1400" dirty="0"/>
              <a:t>	group by bowler, </a:t>
            </a:r>
            <a:r>
              <a:rPr lang="en-US" sz="1400" dirty="0" err="1"/>
              <a:t>m.date</a:t>
            </a:r>
            <a:endParaRPr lang="en-US" sz="1400" dirty="0"/>
          </a:p>
          <a:p>
            <a:r>
              <a:rPr lang="en-US" sz="1400" dirty="0"/>
              <a:t>	) </a:t>
            </a:r>
          </a:p>
          <a:p>
            <a:r>
              <a:rPr lang="en-US" sz="1400" dirty="0"/>
              <a:t>	as </a:t>
            </a:r>
            <a:r>
              <a:rPr lang="en-US" sz="1400" dirty="0" err="1"/>
              <a:t>match_stats</a:t>
            </a:r>
            <a:endParaRPr lang="en-US" sz="1400" dirty="0"/>
          </a:p>
          <a:p>
            <a:r>
              <a:rPr lang="en-US" sz="1400" dirty="0"/>
              <a:t>	group by bowler having sum(</a:t>
            </a:r>
            <a:r>
              <a:rPr lang="en-US" sz="1400" dirty="0" err="1"/>
              <a:t>match_balls</a:t>
            </a:r>
            <a:r>
              <a:rPr lang="en-US" sz="1400" dirty="0"/>
              <a:t>) &gt;= 500</a:t>
            </a:r>
          </a:p>
          <a:p>
            <a:r>
              <a:rPr lang="en-US" sz="1400" dirty="0"/>
              <a:t>	order by economy</a:t>
            </a:r>
          </a:p>
          <a:p>
            <a:r>
              <a:rPr lang="en-US" sz="1400" dirty="0"/>
              <a:t>	limit 10;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5B616-1D0A-1445-3FCC-300FFEE93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57" y="1610998"/>
            <a:ext cx="4953001" cy="49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3AF89-AF1E-8A50-CBF4-FEACFCF58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ED252-2757-80E3-9661-9B908EAD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4033D50C-2D8F-5CE3-CAB0-DF0F8F366817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30772793-54FC-F41D-F8F2-318A4E398F28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8C7DF13C-7FF0-48B4-24CA-AA11F33E5A43}"/>
              </a:ext>
            </a:extLst>
          </p:cNvPr>
          <p:cNvSpPr/>
          <p:nvPr/>
        </p:nvSpPr>
        <p:spPr>
          <a:xfrm>
            <a:off x="5334000" y="3477637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EB0CD-F836-BD0D-E8F9-A5528D8836E2}"/>
              </a:ext>
            </a:extLst>
          </p:cNvPr>
          <p:cNvSpPr txBox="1"/>
          <p:nvPr/>
        </p:nvSpPr>
        <p:spPr>
          <a:xfrm>
            <a:off x="381000" y="222488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OBJECTIVE V – 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	Now we need to get 2-3 bowlers with the best strike rate (WICKET TAKING) and who have bowled at least 500 balls in IPL so far. To do that you have to make a list of 10 players you want to bid in the auction.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04DA8-3004-B225-93FA-6FDC4EECE9D9}"/>
              </a:ext>
            </a:extLst>
          </p:cNvPr>
          <p:cNvSpPr txBox="1"/>
          <p:nvPr/>
        </p:nvSpPr>
        <p:spPr>
          <a:xfrm>
            <a:off x="228600" y="3179296"/>
            <a:ext cx="5181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SELECT</a:t>
            </a:r>
          </a:p>
          <a:p>
            <a:r>
              <a:rPr lang="en-US" sz="1400" dirty="0"/>
              <a:t>    bowler AS </a:t>
            </a:r>
            <a:r>
              <a:rPr lang="en-US" sz="1400" dirty="0" err="1"/>
              <a:t>wicket_taking_bowlers</a:t>
            </a:r>
            <a:r>
              <a:rPr lang="en-US" sz="1400" dirty="0"/>
              <a:t>,</a:t>
            </a:r>
          </a:p>
          <a:p>
            <a:r>
              <a:rPr lang="en-US" sz="1400" dirty="0"/>
              <a:t>    COUNT(*) / NULLIF(SUM(</a:t>
            </a:r>
            <a:r>
              <a:rPr lang="en-US" sz="1400" dirty="0" err="1"/>
              <a:t>is_wicket</a:t>
            </a:r>
            <a:r>
              <a:rPr lang="en-US" sz="1400" dirty="0"/>
              <a:t>), 0) AS </a:t>
            </a:r>
            <a:r>
              <a:rPr lang="en-US" sz="1400" dirty="0" err="1"/>
              <a:t>strike_rate</a:t>
            </a:r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ipl_ball</a:t>
            </a:r>
            <a:endParaRPr lang="en-US" sz="1400" dirty="0"/>
          </a:p>
          <a:p>
            <a:r>
              <a:rPr lang="en-US" sz="1400" dirty="0"/>
              <a:t>           GROUP BY </a:t>
            </a:r>
            <a:r>
              <a:rPr lang="en-US" sz="1400" dirty="0" err="1"/>
              <a:t>wicket_taking_bowlers</a:t>
            </a:r>
            <a:r>
              <a:rPr lang="en-US" sz="1400" dirty="0"/>
              <a:t> HAVING SUM(</a:t>
            </a:r>
            <a:r>
              <a:rPr lang="en-US" sz="1400" dirty="0" err="1"/>
              <a:t>is_wicket</a:t>
            </a:r>
            <a:r>
              <a:rPr lang="en-US" sz="1400" dirty="0"/>
              <a:t>) &gt; 0</a:t>
            </a:r>
          </a:p>
          <a:p>
            <a:r>
              <a:rPr lang="en-US" sz="1400" dirty="0"/>
              <a:t>           ORDER BY </a:t>
            </a:r>
            <a:r>
              <a:rPr lang="en-US" sz="1400" dirty="0" err="1"/>
              <a:t>strike_rate</a:t>
            </a:r>
            <a:r>
              <a:rPr lang="en-US" sz="1400" dirty="0"/>
              <a:t> DESC</a:t>
            </a:r>
          </a:p>
          <a:p>
            <a:r>
              <a:rPr lang="en-US" sz="1400" dirty="0"/>
              <a:t>LIMIT 10;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BB207-F3BA-FDBB-155A-4F478F761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2" y="1590794"/>
            <a:ext cx="4800598" cy="49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1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68138-6DF3-1261-9908-1F4E78DB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9600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4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5305A-D52D-A3C2-61D1-45B4D68B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07226F-AA21-7CB5-5C35-A3B2719BE757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B6D06F7D-3997-B84E-C8CD-0FE452C900D4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2564DDCF-164D-A85C-9A3D-CB6CCD290FE6}"/>
              </a:ext>
            </a:extLst>
          </p:cNvPr>
          <p:cNvSpPr/>
          <p:nvPr/>
        </p:nvSpPr>
        <p:spPr>
          <a:xfrm>
            <a:off x="5190591" y="3477637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FA866-10EC-33D9-3613-809B239E48A7}"/>
              </a:ext>
            </a:extLst>
          </p:cNvPr>
          <p:cNvSpPr txBox="1"/>
          <p:nvPr/>
        </p:nvSpPr>
        <p:spPr>
          <a:xfrm>
            <a:off x="381000" y="77960"/>
            <a:ext cx="1143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OBJECTIVE VI – 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Inter var experimental"/>
              </a:rPr>
              <a:t>	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Now you need to get 2-3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Inter var experimental"/>
              </a:rPr>
              <a:t>All_rounders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with the best batting as well as bowling strike rate and who have faced at least 500 balls in IPL so far and have bowled minimum 300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Inter var experimental"/>
              </a:rPr>
              <a:t>balls.To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do that you have to make a list of 10 players you want to bid in the auction.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3E6C4-642E-8029-7FEE-066ACA2B04AB}"/>
              </a:ext>
            </a:extLst>
          </p:cNvPr>
          <p:cNvSpPr txBox="1"/>
          <p:nvPr/>
        </p:nvSpPr>
        <p:spPr>
          <a:xfrm>
            <a:off x="177839" y="1742270"/>
            <a:ext cx="485136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WITH </a:t>
            </a:r>
            <a:r>
              <a:rPr lang="en-US" sz="1400" dirty="0" err="1"/>
              <a:t>BatsmanTotalRuns</a:t>
            </a:r>
            <a:r>
              <a:rPr lang="en-US" sz="1400" dirty="0"/>
              <a:t> AS (</a:t>
            </a:r>
          </a:p>
          <a:p>
            <a:r>
              <a:rPr lang="en-US" sz="1400" dirty="0"/>
              <a:t>    SELECT batsman,</a:t>
            </a:r>
          </a:p>
          <a:p>
            <a:r>
              <a:rPr lang="en-US" sz="1400" dirty="0"/>
              <a:t>        SUM(</a:t>
            </a:r>
            <a:r>
              <a:rPr lang="en-US" sz="1400" dirty="0" err="1"/>
              <a:t>batsman_runs</a:t>
            </a:r>
            <a:r>
              <a:rPr lang="en-US" sz="1400" dirty="0"/>
              <a:t>) AS </a:t>
            </a:r>
            <a:r>
              <a:rPr lang="en-US" sz="1400" dirty="0" err="1"/>
              <a:t>total_runs</a:t>
            </a:r>
            <a:endParaRPr lang="en-US" sz="1400" dirty="0"/>
          </a:p>
          <a:p>
            <a:r>
              <a:rPr lang="en-US" sz="1400" dirty="0"/>
              <a:t>    	FROM </a:t>
            </a:r>
            <a:r>
              <a:rPr lang="en-US" sz="1400" dirty="0" err="1"/>
              <a:t>ipl_ball</a:t>
            </a:r>
            <a:endParaRPr lang="en-US" sz="1400" dirty="0"/>
          </a:p>
          <a:p>
            <a:r>
              <a:rPr lang="en-US" sz="1400" dirty="0"/>
              <a:t>    GROUP BY batsman</a:t>
            </a:r>
          </a:p>
          <a:p>
            <a:r>
              <a:rPr lang="en-US" sz="1400" dirty="0"/>
              <a:t>    HAVING COUNT(*) &gt; 500),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BowlerStrikeRate</a:t>
            </a:r>
            <a:r>
              <a:rPr lang="en-US" sz="1400" dirty="0"/>
              <a:t> AS (</a:t>
            </a:r>
          </a:p>
          <a:p>
            <a:r>
              <a:rPr lang="en-US" sz="1400" dirty="0"/>
              <a:t>    SELECT bowler,</a:t>
            </a:r>
          </a:p>
          <a:p>
            <a:r>
              <a:rPr lang="en-US" sz="1400" dirty="0"/>
              <a:t>        COUNT(*) / NULLIF(SUM(</a:t>
            </a:r>
            <a:r>
              <a:rPr lang="en-US" sz="1400" dirty="0" err="1"/>
              <a:t>is_wicket</a:t>
            </a:r>
            <a:r>
              <a:rPr lang="en-US" sz="1400" dirty="0"/>
              <a:t>), 0) AS </a:t>
            </a:r>
            <a:r>
              <a:rPr lang="en-US" sz="1400" dirty="0" err="1"/>
              <a:t>strike_rate</a:t>
            </a:r>
            <a:endParaRPr lang="en-US" sz="1400" dirty="0"/>
          </a:p>
          <a:p>
            <a:r>
              <a:rPr lang="en-US" sz="1400" dirty="0"/>
              <a:t>    FROM </a:t>
            </a:r>
            <a:r>
              <a:rPr lang="en-US" sz="1400" dirty="0" err="1"/>
              <a:t>ipl_ball</a:t>
            </a:r>
            <a:endParaRPr lang="en-US" sz="1400" dirty="0"/>
          </a:p>
          <a:p>
            <a:r>
              <a:rPr lang="en-US" sz="1400" dirty="0"/>
              <a:t>    GROUP BY bowler</a:t>
            </a:r>
          </a:p>
          <a:p>
            <a:r>
              <a:rPr lang="en-US" sz="1400" dirty="0"/>
              <a:t>    HAVING COUNT(*) &gt; 300 AND SUM(</a:t>
            </a:r>
            <a:r>
              <a:rPr lang="en-US" sz="1400" dirty="0" err="1"/>
              <a:t>is_wicket</a:t>
            </a:r>
            <a:r>
              <a:rPr lang="en-US" sz="1400" dirty="0"/>
              <a:t>) &gt; 0</a:t>
            </a:r>
          </a:p>
          <a:p>
            <a:r>
              <a:rPr lang="en-US" sz="1400" dirty="0"/>
              <a:t>		)			</a:t>
            </a:r>
          </a:p>
          <a:p>
            <a:r>
              <a:rPr lang="en-US" sz="1400" dirty="0"/>
              <a:t>SELECT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btg.batsman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btg.total_runs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bwg.strike_rate</a:t>
            </a:r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BatsmanTotalRuns</a:t>
            </a:r>
            <a:r>
              <a:rPr lang="en-US" sz="1400" dirty="0"/>
              <a:t> </a:t>
            </a:r>
            <a:r>
              <a:rPr lang="en-US" sz="1400" dirty="0" err="1"/>
              <a:t>btg</a:t>
            </a:r>
            <a:endParaRPr lang="en-US" sz="1400" dirty="0"/>
          </a:p>
          <a:p>
            <a:r>
              <a:rPr lang="en-US" sz="1400" dirty="0"/>
              <a:t>JOIN </a:t>
            </a:r>
            <a:r>
              <a:rPr lang="en-US" sz="1400" dirty="0" err="1"/>
              <a:t>BowlerStrikeRate</a:t>
            </a:r>
            <a:r>
              <a:rPr lang="en-US" sz="1400" dirty="0"/>
              <a:t> </a:t>
            </a:r>
            <a:r>
              <a:rPr lang="en-US" sz="1400" dirty="0" err="1"/>
              <a:t>bwg</a:t>
            </a:r>
            <a:r>
              <a:rPr lang="en-US" sz="1400" dirty="0"/>
              <a:t> ON </a:t>
            </a:r>
            <a:r>
              <a:rPr lang="en-US" sz="1400" dirty="0" err="1"/>
              <a:t>btg.batsman</a:t>
            </a:r>
            <a:r>
              <a:rPr lang="en-US" sz="1400" dirty="0"/>
              <a:t> = </a:t>
            </a:r>
            <a:r>
              <a:rPr lang="en-US" sz="1400" dirty="0" err="1"/>
              <a:t>bwg.bowler</a:t>
            </a:r>
            <a:endParaRPr lang="en-US" sz="1400" dirty="0"/>
          </a:p>
          <a:p>
            <a:r>
              <a:rPr lang="en-US" sz="1400" dirty="0"/>
              <a:t>ORDER BY     </a:t>
            </a:r>
            <a:r>
              <a:rPr lang="en-US" sz="1400" dirty="0" err="1"/>
              <a:t>btg.total_runs</a:t>
            </a:r>
            <a:r>
              <a:rPr lang="en-US" sz="1400" dirty="0"/>
              <a:t> DESC,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bwg.strike_rate</a:t>
            </a:r>
            <a:r>
              <a:rPr lang="en-US" sz="1400" dirty="0"/>
              <a:t> DESC</a:t>
            </a:r>
          </a:p>
          <a:p>
            <a:r>
              <a:rPr lang="en-US" sz="1400" dirty="0"/>
              <a:t>LIMIT 10;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3890-D082-031B-4FC8-64F698E14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39" y="1742270"/>
            <a:ext cx="5003761" cy="48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2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13B2B-0743-76CA-110C-422E5D94C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104393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3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E2295-4D07-F339-50F8-599274F9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B1DFE340-B3D9-C4ED-F4DB-C7700BC1A9C4}"/>
              </a:ext>
            </a:extLst>
          </p:cNvPr>
          <p:cNvGrpSpPr/>
          <p:nvPr/>
        </p:nvGrpSpPr>
        <p:grpSpPr>
          <a:xfrm>
            <a:off x="0" y="0"/>
            <a:ext cx="12192000" cy="1477328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F8803389-7DAF-BEFA-317E-76E5D07CFAA6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2FA1386D-BCC2-F7DF-1F0C-0350FDC3A347}"/>
              </a:ext>
            </a:extLst>
          </p:cNvPr>
          <p:cNvSpPr/>
          <p:nvPr/>
        </p:nvSpPr>
        <p:spPr>
          <a:xfrm>
            <a:off x="5355238" y="3474386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0C90B-FC7E-AD7E-8930-78CB77483902}"/>
              </a:ext>
            </a:extLst>
          </p:cNvPr>
          <p:cNvSpPr txBox="1"/>
          <p:nvPr/>
        </p:nvSpPr>
        <p:spPr>
          <a:xfrm>
            <a:off x="152400" y="0"/>
            <a:ext cx="1188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OBJECTIVE VII –  Define criteria </a:t>
            </a:r>
            <a:r>
              <a:rPr lang="en-US" b="1" dirty="0">
                <a:solidFill>
                  <a:schemeClr val="bg1"/>
                </a:solidFill>
                <a:latin typeface="Inter var experimental"/>
              </a:rPr>
              <a:t>for wicketkeeper. 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the wicketkeeper still has an important role, as they are responsible for catching and stumping the batsman. In T20 cricket, where every run and wicket is crucial, a good wicketkeeper can make a big difference to the team's chances of winning.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Inter var experimental"/>
              </a:rPr>
              <a:t>Criteria - I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n my opinion, the Wicketkeeper should be a </a:t>
            </a:r>
            <a:r>
              <a:rPr lang="en-US" b="1" i="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Inter var experimental"/>
              </a:rPr>
              <a:t>GOOD BATSMEN 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and should be a </a:t>
            </a:r>
            <a:r>
              <a:rPr lang="en-US" b="1" i="0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Inter var experimental"/>
              </a:rPr>
              <a:t>GOOD FIELDER 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as </a:t>
            </a:r>
            <a:r>
              <a:rPr lang="en-US" b="1" dirty="0">
                <a:solidFill>
                  <a:schemeClr val="bg1"/>
                </a:solidFill>
                <a:latin typeface="Inter var experimental"/>
              </a:rPr>
              <a:t>he plays an important role in catching and stumping the batsman</a:t>
            </a:r>
            <a:endParaRPr lang="en-US" b="1" i="0" dirty="0">
              <a:solidFill>
                <a:schemeClr val="bg1"/>
              </a:solidFill>
              <a:effectLst/>
              <a:latin typeface="Inter var experiment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404FD-200F-9E02-E119-86CD8A695C1B}"/>
              </a:ext>
            </a:extLst>
          </p:cNvPr>
          <p:cNvSpPr txBox="1"/>
          <p:nvPr/>
        </p:nvSpPr>
        <p:spPr>
          <a:xfrm>
            <a:off x="152400" y="1452497"/>
            <a:ext cx="54102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bt.batsman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bt.total_runs</a:t>
            </a:r>
            <a:r>
              <a:rPr lang="en-US" sz="1400" dirty="0"/>
              <a:t>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bw.field_count</a:t>
            </a:r>
            <a:endParaRPr lang="en-US" sz="1400" dirty="0"/>
          </a:p>
          <a:p>
            <a:r>
              <a:rPr lang="en-US" sz="1400" dirty="0"/>
              <a:t>FROM (SELECT</a:t>
            </a:r>
          </a:p>
          <a:p>
            <a:r>
              <a:rPr lang="en-US" sz="1400" dirty="0"/>
              <a:t>        batsman,</a:t>
            </a:r>
          </a:p>
          <a:p>
            <a:r>
              <a:rPr lang="en-US" sz="1400" dirty="0"/>
              <a:t>        SUM(</a:t>
            </a:r>
            <a:r>
              <a:rPr lang="en-US" sz="1400" dirty="0" err="1"/>
              <a:t>batsman_runs</a:t>
            </a:r>
            <a:r>
              <a:rPr lang="en-US" sz="1400" dirty="0"/>
              <a:t>) AS </a:t>
            </a:r>
            <a:r>
              <a:rPr lang="en-US" sz="1400" dirty="0" err="1"/>
              <a:t>total_runs</a:t>
            </a:r>
            <a:endParaRPr lang="en-US" sz="1400" dirty="0"/>
          </a:p>
          <a:p>
            <a:r>
              <a:rPr lang="en-US" sz="1400" dirty="0"/>
              <a:t>    FROM </a:t>
            </a:r>
            <a:r>
              <a:rPr lang="en-US" sz="1400" dirty="0" err="1"/>
              <a:t>ipl_ball</a:t>
            </a:r>
            <a:endParaRPr lang="en-US" sz="1400" dirty="0"/>
          </a:p>
          <a:p>
            <a:r>
              <a:rPr lang="en-US" sz="1400" dirty="0"/>
              <a:t>    GROUP BY batsman</a:t>
            </a:r>
          </a:p>
          <a:p>
            <a:r>
              <a:rPr lang="en-US" sz="1400" dirty="0"/>
              <a:t>    HAVING</a:t>
            </a:r>
          </a:p>
          <a:p>
            <a:r>
              <a:rPr lang="en-US" sz="1400" dirty="0"/>
              <a:t>        COUNT(*) &gt; 500) AS </a:t>
            </a:r>
            <a:r>
              <a:rPr lang="en-US" sz="1400" dirty="0" err="1"/>
              <a:t>bt</a:t>
            </a:r>
            <a:endParaRPr lang="en-US" sz="1400" dirty="0"/>
          </a:p>
          <a:p>
            <a:r>
              <a:rPr lang="en-US" sz="1400" dirty="0"/>
              <a:t>JOIN</a:t>
            </a:r>
          </a:p>
          <a:p>
            <a:r>
              <a:rPr lang="en-US" sz="1400" dirty="0"/>
              <a:t>    (SELECT</a:t>
            </a:r>
          </a:p>
          <a:p>
            <a:r>
              <a:rPr lang="en-US" sz="1400" dirty="0"/>
              <a:t>        fielder,</a:t>
            </a:r>
          </a:p>
          <a:p>
            <a:r>
              <a:rPr lang="en-US" sz="1400" dirty="0"/>
              <a:t>        SUM(</a:t>
            </a:r>
            <a:r>
              <a:rPr lang="en-US" sz="1400" dirty="0" err="1"/>
              <a:t>is_wicket</a:t>
            </a:r>
            <a:r>
              <a:rPr lang="en-US" sz="1400" dirty="0"/>
              <a:t>) AS </a:t>
            </a:r>
            <a:r>
              <a:rPr lang="en-US" sz="1400" dirty="0" err="1"/>
              <a:t>field_count</a:t>
            </a:r>
            <a:endParaRPr lang="en-US" sz="1400" dirty="0"/>
          </a:p>
          <a:p>
            <a:r>
              <a:rPr lang="en-US" sz="1400" dirty="0"/>
              <a:t>    FROM </a:t>
            </a:r>
            <a:r>
              <a:rPr lang="en-US" sz="1400" dirty="0" err="1"/>
              <a:t>ipl_ball</a:t>
            </a:r>
            <a:endParaRPr lang="en-US" sz="1400" dirty="0"/>
          </a:p>
          <a:p>
            <a:r>
              <a:rPr lang="en-US" sz="1400" dirty="0"/>
              <a:t>    GROUP BY fielder</a:t>
            </a:r>
          </a:p>
          <a:p>
            <a:r>
              <a:rPr lang="en-US" sz="1400" dirty="0"/>
              <a:t>    HAVING</a:t>
            </a:r>
          </a:p>
          <a:p>
            <a:r>
              <a:rPr lang="en-US" sz="1400" dirty="0"/>
              <a:t>        COUNT(*) &gt; 80</a:t>
            </a:r>
          </a:p>
          <a:p>
            <a:r>
              <a:rPr lang="en-US" sz="1400" dirty="0"/>
              <a:t>        AND SUM(</a:t>
            </a:r>
            <a:r>
              <a:rPr lang="en-US" sz="1400" dirty="0" err="1"/>
              <a:t>is_wicket</a:t>
            </a:r>
            <a:r>
              <a:rPr lang="en-US" sz="1400" dirty="0"/>
              <a:t>) &gt; 0) AS </a:t>
            </a:r>
            <a:r>
              <a:rPr lang="en-US" sz="1400" dirty="0" err="1"/>
              <a:t>bw</a:t>
            </a:r>
            <a:r>
              <a:rPr lang="en-US" sz="1400" dirty="0"/>
              <a:t> ON </a:t>
            </a:r>
            <a:r>
              <a:rPr lang="en-US" sz="1400" dirty="0" err="1"/>
              <a:t>bt.batsman</a:t>
            </a:r>
            <a:r>
              <a:rPr lang="en-US" sz="1400" dirty="0"/>
              <a:t> = </a:t>
            </a:r>
            <a:r>
              <a:rPr lang="en-US" sz="1400" dirty="0" err="1"/>
              <a:t>bw.fielder</a:t>
            </a:r>
            <a:endParaRPr lang="en-US" sz="1400" dirty="0"/>
          </a:p>
          <a:p>
            <a:r>
              <a:rPr lang="en-US" sz="1400" dirty="0"/>
              <a:t>ORDER BY 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bw.field_count</a:t>
            </a:r>
            <a:r>
              <a:rPr lang="en-US" sz="1400" dirty="0"/>
              <a:t> DESC,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bt.total_runs</a:t>
            </a:r>
            <a:r>
              <a:rPr lang="en-US" sz="1400" dirty="0"/>
              <a:t> DESC</a:t>
            </a:r>
          </a:p>
          <a:p>
            <a:r>
              <a:rPr lang="en-US" sz="1400" dirty="0"/>
              <a:t>LIMIT 10;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A2A85-655A-4994-7504-777177D77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6269"/>
            <a:ext cx="5410200" cy="50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51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3DA88-4EAE-1AAB-6403-F583FDCCD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10820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5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C33F32-66E4-A170-3410-02F15B2BA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D7A50799-BC4E-DF72-83F4-2E03AF9F0595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AB71CABF-1969-5CEC-AEB0-C2F73161983D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BD582F0A-89D4-8655-97F1-2CCB9FB4AD76}"/>
              </a:ext>
            </a:extLst>
          </p:cNvPr>
          <p:cNvSpPr/>
          <p:nvPr/>
        </p:nvSpPr>
        <p:spPr>
          <a:xfrm>
            <a:off x="5190591" y="3477637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9BDDB-FBD8-C343-83B4-2A1C24B547CE}"/>
              </a:ext>
            </a:extLst>
          </p:cNvPr>
          <p:cNvSpPr txBox="1"/>
          <p:nvPr/>
        </p:nvSpPr>
        <p:spPr>
          <a:xfrm>
            <a:off x="381000" y="222488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1] Get the count of cities that have hosted an IPL match</a:t>
            </a:r>
          </a:p>
          <a:p>
            <a:pPr algn="just"/>
            <a:endParaRPr lang="en-US" b="1" i="0" dirty="0">
              <a:solidFill>
                <a:schemeClr val="bg1"/>
              </a:solidFill>
              <a:effectLst/>
              <a:latin typeface="Inter var experiment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4FFE4-8E9B-7748-7A47-D273B528C50E}"/>
              </a:ext>
            </a:extLst>
          </p:cNvPr>
          <p:cNvSpPr txBox="1"/>
          <p:nvPr/>
        </p:nvSpPr>
        <p:spPr>
          <a:xfrm>
            <a:off x="152400" y="3825627"/>
            <a:ext cx="4851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 COUNT(DISTINCT city) AS </a:t>
            </a:r>
            <a:r>
              <a:rPr lang="en-US" sz="1400" dirty="0" err="1"/>
              <a:t>Total_host_cities</a:t>
            </a:r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ipl_matches</a:t>
            </a:r>
            <a:r>
              <a:rPr lang="en-US" sz="1400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951C9-70E4-CAB1-1AAF-090EF9C33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24" y="2530227"/>
            <a:ext cx="4114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5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09566-0447-0742-6606-BBD9EDAEB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57200"/>
            <a:ext cx="6477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44792" y="5229128"/>
            <a:ext cx="2650201" cy="1450383"/>
          </a:xfrm>
          <a:custGeom>
            <a:avLst/>
            <a:gdLst/>
            <a:ahLst/>
            <a:cxnLst/>
            <a:rect l="l" t="t" r="r" b="b"/>
            <a:pathLst>
              <a:path w="2650201" h="1450383">
                <a:moveTo>
                  <a:pt x="0" y="0"/>
                </a:moveTo>
                <a:lnTo>
                  <a:pt x="2650200" y="0"/>
                </a:lnTo>
                <a:lnTo>
                  <a:pt x="2650200" y="1450383"/>
                </a:lnTo>
                <a:lnTo>
                  <a:pt x="0" y="145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534802" y="-76200"/>
            <a:ext cx="8821955" cy="68580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8D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432986" y="-76200"/>
            <a:ext cx="7961256" cy="69342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426546" y="-76200"/>
            <a:ext cx="6981644" cy="68580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74484" y="4563817"/>
            <a:ext cx="4061842" cy="981430"/>
            <a:chOff x="0" y="0"/>
            <a:chExt cx="4257303" cy="10286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60126" y="5736439"/>
            <a:ext cx="2713190" cy="435761"/>
            <a:chOff x="0" y="0"/>
            <a:chExt cx="2530377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30377" cy="406400"/>
            </a:xfrm>
            <a:custGeom>
              <a:avLst/>
              <a:gdLst/>
              <a:ahLst/>
              <a:cxnLst/>
              <a:rect l="l" t="t" r="r" b="b"/>
              <a:pathLst>
                <a:path w="2530377" h="406400">
                  <a:moveTo>
                    <a:pt x="2327177" y="0"/>
                  </a:moveTo>
                  <a:cubicBezTo>
                    <a:pt x="2439401" y="0"/>
                    <a:pt x="2530377" y="90976"/>
                    <a:pt x="2530377" y="203200"/>
                  </a:cubicBezTo>
                  <a:cubicBezTo>
                    <a:pt x="2530377" y="315424"/>
                    <a:pt x="2439401" y="406400"/>
                    <a:pt x="232717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3037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73931" y="2090541"/>
            <a:ext cx="188558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 Semi-Bold"/>
              </a:rPr>
              <a:t>POSTGRE-SQL PROJECT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 Semi-Bold"/>
              </a:rPr>
              <a:t>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85264" y="128796"/>
            <a:ext cx="2362200" cy="1450383"/>
          </a:xfrm>
          <a:custGeom>
            <a:avLst/>
            <a:gdLst/>
            <a:ahLst/>
            <a:cxnLst/>
            <a:rect l="l" t="t" r="r" b="b"/>
            <a:pathLst>
              <a:path w="2650201" h="1450383">
                <a:moveTo>
                  <a:pt x="0" y="0"/>
                </a:moveTo>
                <a:lnTo>
                  <a:pt x="2650200" y="0"/>
                </a:lnTo>
                <a:lnTo>
                  <a:pt x="2650200" y="1450383"/>
                </a:lnTo>
                <a:lnTo>
                  <a:pt x="0" y="145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97116" y="2828484"/>
            <a:ext cx="4239209" cy="17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014">
                <a:solidFill>
                  <a:srgbClr val="000000"/>
                </a:solidFill>
                <a:latin typeface="Poppins Semi-Bold"/>
              </a:rPr>
              <a:t>INDIAN PREMIER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6356" y="4370327"/>
            <a:ext cx="3838098" cy="134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9"/>
              </a:lnSpc>
            </a:pPr>
            <a:r>
              <a:rPr lang="en-US" sz="7456" dirty="0">
                <a:solidFill>
                  <a:srgbClr val="FFFFFF"/>
                </a:solidFill>
                <a:latin typeface="Poppins Semi-Bold"/>
              </a:rPr>
              <a:t>LEAGUE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0126" y="5700319"/>
            <a:ext cx="259813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Poppins Semi-Bold"/>
              </a:rPr>
              <a:t>~INTERNSHALA~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25B10-15AC-2EC6-DC95-1B430F54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E903FF9D-98EF-31E6-4D92-E629FE6C6537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4007544A-73BC-20EE-DA13-8A8C270AC153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E9B49-3497-1D24-C40B-D20D44D6242F}"/>
              </a:ext>
            </a:extLst>
          </p:cNvPr>
          <p:cNvSpPr txBox="1"/>
          <p:nvPr/>
        </p:nvSpPr>
        <p:spPr>
          <a:xfrm>
            <a:off x="381000" y="77960"/>
            <a:ext cx="1143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2] Create table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deliveries_v02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with all the columns of the table ‘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deliveries’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and an additional column </a:t>
            </a:r>
            <a:r>
              <a:rPr lang="en-US" b="1" i="1" dirty="0" err="1">
                <a:solidFill>
                  <a:schemeClr val="bg1"/>
                </a:solidFill>
                <a:effectLst/>
                <a:latin typeface="Inter var experimental"/>
              </a:rPr>
              <a:t>ball_result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containing values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boundary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,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dot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or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other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depending on the </a:t>
            </a:r>
            <a:r>
              <a:rPr lang="en-US" b="1" i="1" dirty="0" err="1">
                <a:solidFill>
                  <a:schemeClr val="bg1"/>
                </a:solidFill>
                <a:effectLst/>
                <a:latin typeface="Inter var experimental"/>
              </a:rPr>
              <a:t>total_run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(boundary for &gt;= 4, dot for 0 and other for any other number)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Inter var experimental"/>
              </a:rPr>
              <a:t>	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	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58BCB-16DE-BCB5-E069-6D6E1EA6D830}"/>
              </a:ext>
            </a:extLst>
          </p:cNvPr>
          <p:cNvSpPr txBox="1"/>
          <p:nvPr/>
        </p:nvSpPr>
        <p:spPr>
          <a:xfrm>
            <a:off x="3670319" y="1905000"/>
            <a:ext cx="48513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SELECT *,</a:t>
            </a:r>
          </a:p>
          <a:p>
            <a:r>
              <a:rPr lang="en-US" sz="1600" dirty="0"/>
              <a:t>  CASE 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&gt;= 4 THEN 'boundary'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= 0 THEN 'dot'</a:t>
            </a:r>
          </a:p>
          <a:p>
            <a:r>
              <a:rPr lang="en-US" sz="1600" dirty="0"/>
              <a:t>    ELSE 'other'</a:t>
            </a:r>
          </a:p>
          <a:p>
            <a:r>
              <a:rPr lang="en-US" sz="1600" dirty="0"/>
              <a:t>  END AS </a:t>
            </a:r>
            <a:r>
              <a:rPr lang="en-US" sz="1600" dirty="0" err="1"/>
              <a:t>ball_result</a:t>
            </a:r>
            <a:endParaRPr lang="en-US" sz="1600" dirty="0"/>
          </a:p>
          <a:p>
            <a:r>
              <a:rPr lang="en-US" sz="1600" dirty="0"/>
              <a:t>FROM </a:t>
            </a:r>
            <a:r>
              <a:rPr lang="en-US" sz="1600" dirty="0" err="1"/>
              <a:t>ipl_ball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CREATE TABLE deliveries_v02 AS</a:t>
            </a:r>
          </a:p>
          <a:p>
            <a:r>
              <a:rPr lang="en-US" sz="1600" dirty="0"/>
              <a:t>SELECT *,</a:t>
            </a:r>
          </a:p>
          <a:p>
            <a:r>
              <a:rPr lang="en-US" sz="1600" dirty="0"/>
              <a:t>  CASE 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= 0 THEN 'dot'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&gt;= 4 THEN 'boundary'</a:t>
            </a:r>
          </a:p>
          <a:p>
            <a:r>
              <a:rPr lang="en-US" sz="1600" dirty="0"/>
              <a:t>    ELSE 'other'</a:t>
            </a:r>
          </a:p>
          <a:p>
            <a:r>
              <a:rPr lang="en-US" sz="1600" dirty="0"/>
              <a:t>  END AS </a:t>
            </a:r>
            <a:r>
              <a:rPr lang="en-US" sz="1600" dirty="0" err="1"/>
              <a:t>ball_result</a:t>
            </a:r>
            <a:endParaRPr lang="en-US" sz="1600" dirty="0"/>
          </a:p>
          <a:p>
            <a:r>
              <a:rPr lang="en-US" sz="1600" dirty="0"/>
              <a:t>FROM </a:t>
            </a:r>
            <a:r>
              <a:rPr lang="en-US" sz="1600" dirty="0" err="1"/>
              <a:t>ipl_ball</a:t>
            </a:r>
            <a:r>
              <a:rPr lang="en-US" sz="16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05437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D5C6F-4072-E3DE-FB31-91F62859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5ED2B2CC-6D03-D838-C8E7-E5D16F8F5FD8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72199FD9-04A7-6767-FAF0-704CE5B2840A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CBD18B-CFEB-AB15-2273-9FC1E68E5ED8}"/>
              </a:ext>
            </a:extLst>
          </p:cNvPr>
          <p:cNvSpPr txBox="1"/>
          <p:nvPr/>
        </p:nvSpPr>
        <p:spPr>
          <a:xfrm>
            <a:off x="390525" y="358050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3] Write a query to fetch the total number of boundaries and dot balls from the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deliveries_v02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table.	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8B75F5-09E5-3D68-70D8-037E1CCC6012}"/>
              </a:ext>
            </a:extLst>
          </p:cNvPr>
          <p:cNvSpPr txBox="1"/>
          <p:nvPr/>
        </p:nvSpPr>
        <p:spPr>
          <a:xfrm>
            <a:off x="381000" y="1828800"/>
            <a:ext cx="485136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SELECT</a:t>
            </a:r>
          </a:p>
          <a:p>
            <a:r>
              <a:rPr lang="en-US" sz="1600" dirty="0"/>
              <a:t>  CASE 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= 0 THEN 'dot'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&gt;= 4 THEN 'boundary'</a:t>
            </a:r>
          </a:p>
          <a:p>
            <a:r>
              <a:rPr lang="en-US" sz="1600" dirty="0"/>
              <a:t>    ELSE 'other'</a:t>
            </a:r>
          </a:p>
          <a:p>
            <a:r>
              <a:rPr lang="en-US" sz="1600" dirty="0"/>
              <a:t>  END AS result,</a:t>
            </a:r>
          </a:p>
          <a:p>
            <a:r>
              <a:rPr lang="en-US" sz="1600" dirty="0"/>
              <a:t>  COUNT(*) AS count</a:t>
            </a:r>
          </a:p>
          <a:p>
            <a:r>
              <a:rPr lang="en-US" sz="1600" dirty="0"/>
              <a:t>FROM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ipl_ball</a:t>
            </a:r>
            <a:endParaRPr lang="en-US" sz="1600" dirty="0"/>
          </a:p>
          <a:p>
            <a:r>
              <a:rPr lang="en-US" sz="1600" dirty="0"/>
              <a:t>WHERE</a:t>
            </a:r>
          </a:p>
          <a:p>
            <a:r>
              <a:rPr lang="en-US" sz="1600" dirty="0"/>
              <a:t>  CASE 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= 0 THEN 'dot'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&gt;= 4 THEN 'boundary'</a:t>
            </a:r>
          </a:p>
          <a:p>
            <a:r>
              <a:rPr lang="en-US" sz="1600" dirty="0"/>
              <a:t>    ELSE 'other'</a:t>
            </a:r>
          </a:p>
          <a:p>
            <a:r>
              <a:rPr lang="en-US" sz="1600" dirty="0"/>
              <a:t>  END IN ('boundary', 'dot')</a:t>
            </a:r>
          </a:p>
          <a:p>
            <a:r>
              <a:rPr lang="en-US" sz="1600" dirty="0"/>
              <a:t>GROUP BY</a:t>
            </a:r>
          </a:p>
          <a:p>
            <a:r>
              <a:rPr lang="en-US" sz="1600" dirty="0"/>
              <a:t>  result;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2E6ECA0-1021-FE5C-8F70-80C52B9F4D34}"/>
              </a:ext>
            </a:extLst>
          </p:cNvPr>
          <p:cNvSpPr/>
          <p:nvPr/>
        </p:nvSpPr>
        <p:spPr>
          <a:xfrm>
            <a:off x="5190591" y="3477637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A0C38-398E-8F63-6B00-88B73740A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09800"/>
            <a:ext cx="4724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A7E17-BCB2-5191-68BA-699DD248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334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0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F20126-60F1-56CA-6EC6-FA9C0411D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798BFADB-4422-F818-936F-C47387D4EEAE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3806E867-3E8B-A6A8-5337-379A308D0C0E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4DCED0C-81A3-9A1F-1C64-C5FE0DC4E33E}"/>
              </a:ext>
            </a:extLst>
          </p:cNvPr>
          <p:cNvSpPr txBox="1"/>
          <p:nvPr/>
        </p:nvSpPr>
        <p:spPr>
          <a:xfrm>
            <a:off x="381000" y="167803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4] Write a query to fetch the total number of boundaries scored by each team from the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deliveries_v02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table and order it in descending order of the number of boundaries scored.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93B69-26B9-2396-304F-6AC30770DC91}"/>
              </a:ext>
            </a:extLst>
          </p:cNvPr>
          <p:cNvSpPr txBox="1"/>
          <p:nvPr/>
        </p:nvSpPr>
        <p:spPr>
          <a:xfrm>
            <a:off x="533398" y="2194411"/>
            <a:ext cx="48513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SELECT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batting_team</a:t>
            </a:r>
            <a:r>
              <a:rPr lang="en-US" sz="1600" dirty="0"/>
              <a:t>,</a:t>
            </a:r>
          </a:p>
          <a:p>
            <a:r>
              <a:rPr lang="en-US" sz="1600" dirty="0"/>
              <a:t>  COUNT(*) AS boundaries</a:t>
            </a:r>
          </a:p>
          <a:p>
            <a:r>
              <a:rPr lang="en-US" sz="1600" dirty="0"/>
              <a:t>FROM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ipl_ball</a:t>
            </a:r>
            <a:endParaRPr lang="en-US" sz="1600" dirty="0"/>
          </a:p>
          <a:p>
            <a:r>
              <a:rPr lang="en-US" sz="1600" dirty="0"/>
              <a:t>WHERE</a:t>
            </a:r>
          </a:p>
          <a:p>
            <a:r>
              <a:rPr lang="en-US" sz="1600" dirty="0"/>
              <a:t>  CASE 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&gt;= 4 THEN 'boundary'</a:t>
            </a:r>
          </a:p>
          <a:p>
            <a:r>
              <a:rPr lang="en-US" sz="1600" dirty="0"/>
              <a:t>    ELSE 'other'</a:t>
            </a:r>
          </a:p>
          <a:p>
            <a:r>
              <a:rPr lang="en-US" sz="1600" dirty="0"/>
              <a:t>  END = 'boundary'</a:t>
            </a:r>
          </a:p>
          <a:p>
            <a:r>
              <a:rPr lang="en-US" sz="1600" dirty="0"/>
              <a:t>GROUP BY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batting_team</a:t>
            </a:r>
            <a:endParaRPr lang="en-US" sz="1600" dirty="0"/>
          </a:p>
          <a:p>
            <a:r>
              <a:rPr lang="en-US" sz="1600" dirty="0"/>
              <a:t>ORDER BY</a:t>
            </a:r>
          </a:p>
          <a:p>
            <a:r>
              <a:rPr lang="en-US" sz="1600" dirty="0"/>
              <a:t>  boundaries DESC;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434B5FA3-8D22-7432-B026-564D59624E2B}"/>
              </a:ext>
            </a:extLst>
          </p:cNvPr>
          <p:cNvSpPr/>
          <p:nvPr/>
        </p:nvSpPr>
        <p:spPr>
          <a:xfrm>
            <a:off x="5190591" y="3477637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5028F-3D33-2058-3ABF-E9061B52D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446266"/>
            <a:ext cx="4851361" cy="53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33047-4C5C-C0AE-D8F9-743A61006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200"/>
            <a:ext cx="10439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53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C6A84-A23B-AD7A-5926-F29E2AD9C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8C75FD99-8A8B-4E46-C977-F4ED46CA099A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A4B048AC-EB50-17AC-F107-41C136AD2CCA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1917800-633D-1B2A-F625-E0BD3AEE52C4}"/>
              </a:ext>
            </a:extLst>
          </p:cNvPr>
          <p:cNvSpPr txBox="1"/>
          <p:nvPr/>
        </p:nvSpPr>
        <p:spPr>
          <a:xfrm>
            <a:off x="381000" y="77960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5] Write a query to fetch the total number of dot balls bowled by each team and order it in descending order of the total number of dot balls bowled.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48384-59AF-E412-6B28-6F9AFF7763E9}"/>
              </a:ext>
            </a:extLst>
          </p:cNvPr>
          <p:cNvSpPr txBox="1"/>
          <p:nvPr/>
        </p:nvSpPr>
        <p:spPr>
          <a:xfrm>
            <a:off x="533398" y="2194411"/>
            <a:ext cx="48513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SELECT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bowling_team</a:t>
            </a:r>
            <a:r>
              <a:rPr lang="en-US" sz="1600" dirty="0"/>
              <a:t>,</a:t>
            </a:r>
          </a:p>
          <a:p>
            <a:r>
              <a:rPr lang="en-US" sz="1600" dirty="0"/>
              <a:t>  COUNT(*) AS </a:t>
            </a:r>
            <a:r>
              <a:rPr lang="en-US" sz="1600" dirty="0" err="1"/>
              <a:t>total_dot_balls</a:t>
            </a:r>
            <a:endParaRPr lang="en-US" sz="1600" dirty="0"/>
          </a:p>
          <a:p>
            <a:r>
              <a:rPr lang="en-US" sz="1600" dirty="0"/>
              <a:t>FROM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ipl_ball</a:t>
            </a:r>
            <a:endParaRPr lang="en-US" sz="1600" dirty="0"/>
          </a:p>
          <a:p>
            <a:r>
              <a:rPr lang="en-US" sz="1600" dirty="0"/>
              <a:t>WHERE</a:t>
            </a:r>
          </a:p>
          <a:p>
            <a:r>
              <a:rPr lang="en-US" sz="1600" dirty="0"/>
              <a:t>  CASE 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= 0 THEN 'dot'</a:t>
            </a:r>
          </a:p>
          <a:p>
            <a:r>
              <a:rPr lang="en-US" sz="1600" dirty="0"/>
              <a:t>    WHEN </a:t>
            </a:r>
            <a:r>
              <a:rPr lang="en-US" sz="1600" dirty="0" err="1"/>
              <a:t>total_runs</a:t>
            </a:r>
            <a:r>
              <a:rPr lang="en-US" sz="1600" dirty="0"/>
              <a:t> &gt;= 4 THEN 'boundary'</a:t>
            </a:r>
          </a:p>
          <a:p>
            <a:r>
              <a:rPr lang="en-US" sz="1600" dirty="0"/>
              <a:t>    ELSE 'other'</a:t>
            </a:r>
          </a:p>
          <a:p>
            <a:r>
              <a:rPr lang="en-US" sz="1600" dirty="0"/>
              <a:t>  END = 'dot'</a:t>
            </a:r>
          </a:p>
          <a:p>
            <a:r>
              <a:rPr lang="en-US" sz="1600" dirty="0"/>
              <a:t>GROUP BY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bowling_team</a:t>
            </a:r>
            <a:endParaRPr lang="en-US" sz="1600" dirty="0"/>
          </a:p>
          <a:p>
            <a:r>
              <a:rPr lang="en-US" sz="1600" dirty="0"/>
              <a:t>ORDER BY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total_dot_balls</a:t>
            </a:r>
            <a:r>
              <a:rPr lang="en-US" sz="1600" dirty="0"/>
              <a:t> DESC;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4D5AEBE-2BF8-271C-600E-B6411A1AC63E}"/>
              </a:ext>
            </a:extLst>
          </p:cNvPr>
          <p:cNvSpPr/>
          <p:nvPr/>
        </p:nvSpPr>
        <p:spPr>
          <a:xfrm>
            <a:off x="5190591" y="3477637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F328A-045E-0068-DFAB-EF9795846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1577493"/>
            <a:ext cx="4724400" cy="505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49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AA1EF-6135-E233-47C7-EEB20648F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95300"/>
            <a:ext cx="10287000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7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F27F-1E84-3986-88C5-94B897DCC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4026BB0F-24CC-3E02-99DD-708FC7C778AA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F12348BA-16FD-1353-E499-F5BBF36E8998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3900221-FE31-4D5D-8059-F8B2A621ED87}"/>
              </a:ext>
            </a:extLst>
          </p:cNvPr>
          <p:cNvSpPr txBox="1"/>
          <p:nvPr/>
        </p:nvSpPr>
        <p:spPr>
          <a:xfrm>
            <a:off x="381000" y="208706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6] Write a query to fetch the total number of dismissals by dismissal kinds where dismissal kind is not NA</a:t>
            </a:r>
            <a:r>
              <a:rPr lang="en-US" b="1" dirty="0">
                <a:solidFill>
                  <a:schemeClr val="bg1"/>
                </a:solidFill>
                <a:latin typeface="Inter var experimental"/>
              </a:rPr>
              <a:t>	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	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2380C-4294-0492-E533-500BD8B2FDDB}"/>
              </a:ext>
            </a:extLst>
          </p:cNvPr>
          <p:cNvSpPr txBox="1"/>
          <p:nvPr/>
        </p:nvSpPr>
        <p:spPr>
          <a:xfrm>
            <a:off x="533398" y="2686853"/>
            <a:ext cx="485136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SELECT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dismissal_kind</a:t>
            </a:r>
            <a:r>
              <a:rPr lang="en-US" sz="1600" dirty="0"/>
              <a:t>,</a:t>
            </a:r>
          </a:p>
          <a:p>
            <a:r>
              <a:rPr lang="en-US" sz="1600" dirty="0"/>
              <a:t>  COUNT(*) AS </a:t>
            </a:r>
            <a:r>
              <a:rPr lang="en-US" sz="1600" dirty="0" err="1"/>
              <a:t>count_of_dismissals</a:t>
            </a:r>
            <a:endParaRPr lang="en-US" sz="1600" dirty="0"/>
          </a:p>
          <a:p>
            <a:r>
              <a:rPr lang="en-US" sz="1600" dirty="0"/>
              <a:t>FROM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ipl_ball</a:t>
            </a:r>
            <a:endParaRPr lang="en-US" sz="1600" dirty="0"/>
          </a:p>
          <a:p>
            <a:r>
              <a:rPr lang="en-US" sz="1600" dirty="0"/>
              <a:t>WHERE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dismissal_kind</a:t>
            </a:r>
            <a:r>
              <a:rPr lang="en-US" sz="1600" dirty="0"/>
              <a:t> IS NOT NULL</a:t>
            </a:r>
          </a:p>
          <a:p>
            <a:r>
              <a:rPr lang="en-US" sz="1600" dirty="0"/>
              <a:t>  AND </a:t>
            </a:r>
            <a:r>
              <a:rPr lang="en-US" sz="1600" dirty="0" err="1"/>
              <a:t>dismissal_kind</a:t>
            </a:r>
            <a:r>
              <a:rPr lang="en-US" sz="1600" dirty="0"/>
              <a:t> &lt;&gt; 'NA'</a:t>
            </a:r>
          </a:p>
          <a:p>
            <a:r>
              <a:rPr lang="en-US" sz="1600" dirty="0"/>
              <a:t>GROUP BY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dismissal_kind</a:t>
            </a:r>
            <a:r>
              <a:rPr lang="en-US" sz="1600" dirty="0"/>
              <a:t>;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1EE3075-0698-4672-BA9F-3F350D0870AB}"/>
              </a:ext>
            </a:extLst>
          </p:cNvPr>
          <p:cNvSpPr/>
          <p:nvPr/>
        </p:nvSpPr>
        <p:spPr>
          <a:xfrm>
            <a:off x="5190591" y="3477637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CB467-5D18-D33E-29EF-85F46ECCC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725036"/>
            <a:ext cx="4267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A1DDE-3E66-A39C-14D2-F8D8B2FF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09600"/>
            <a:ext cx="88392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3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BB781B-F5F4-7F4C-781A-87B07E32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36C2D8DD-0002-20AF-540E-16F665761581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A9C4FF25-62AD-15A1-1242-3FEE52534C41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C9014D-836F-02C7-3D56-CE916E7DA9C4}"/>
              </a:ext>
            </a:extLst>
          </p:cNvPr>
          <p:cNvSpPr txBox="1"/>
          <p:nvPr/>
        </p:nvSpPr>
        <p:spPr>
          <a:xfrm>
            <a:off x="381000" y="247767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7] Write a query to get the top 5 bowlers who conceded maximum extra runs from the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deliveries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table	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F87BD-8D04-A32D-EA00-C80EF21691A2}"/>
              </a:ext>
            </a:extLst>
          </p:cNvPr>
          <p:cNvSpPr txBox="1"/>
          <p:nvPr/>
        </p:nvSpPr>
        <p:spPr>
          <a:xfrm>
            <a:off x="609600" y="2809964"/>
            <a:ext cx="48513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SELECT</a:t>
            </a:r>
          </a:p>
          <a:p>
            <a:r>
              <a:rPr lang="en-US" sz="1600" dirty="0"/>
              <a:t>    bowler,</a:t>
            </a:r>
          </a:p>
          <a:p>
            <a:r>
              <a:rPr lang="en-US" sz="1600" dirty="0"/>
              <a:t>    SUM(</a:t>
            </a:r>
            <a:r>
              <a:rPr lang="en-US" sz="1600" dirty="0" err="1"/>
              <a:t>extra_runs</a:t>
            </a:r>
            <a:r>
              <a:rPr lang="en-US" sz="1600" dirty="0"/>
              <a:t>) AS </a:t>
            </a:r>
            <a:r>
              <a:rPr lang="en-US" sz="1600" dirty="0" err="1"/>
              <a:t>extra_runs</a:t>
            </a:r>
            <a:endParaRPr lang="en-US" sz="1600" dirty="0"/>
          </a:p>
          <a:p>
            <a:r>
              <a:rPr lang="en-US" sz="1600" dirty="0"/>
              <a:t>FROM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ipl_ball</a:t>
            </a:r>
            <a:endParaRPr lang="en-US" sz="1600" dirty="0"/>
          </a:p>
          <a:p>
            <a:r>
              <a:rPr lang="en-US" sz="1600" dirty="0"/>
              <a:t>GROUP BY</a:t>
            </a:r>
          </a:p>
          <a:p>
            <a:r>
              <a:rPr lang="en-US" sz="1600" dirty="0"/>
              <a:t>    bowler</a:t>
            </a:r>
          </a:p>
          <a:p>
            <a:r>
              <a:rPr lang="en-US" sz="1600" dirty="0"/>
              <a:t>ORDER BY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extra_runs</a:t>
            </a:r>
            <a:r>
              <a:rPr lang="en-US" sz="1600" dirty="0"/>
              <a:t> DESC</a:t>
            </a:r>
          </a:p>
          <a:p>
            <a:r>
              <a:rPr lang="en-US" sz="1600" dirty="0"/>
              <a:t>LIMIT 10;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19A98AB-9311-5FF9-21E4-060D08D612E0}"/>
              </a:ext>
            </a:extLst>
          </p:cNvPr>
          <p:cNvSpPr/>
          <p:nvPr/>
        </p:nvSpPr>
        <p:spPr>
          <a:xfrm>
            <a:off x="5190591" y="3477637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14BCD-CAC5-6239-1EFF-32B3296A9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649" y="1608250"/>
            <a:ext cx="4207326" cy="49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A1587-4DFA-E89F-2F98-9AF108B5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44B4EF-8237-A6A9-6D48-AD518AFEDB2A}"/>
              </a:ext>
            </a:extLst>
          </p:cNvPr>
          <p:cNvSpPr txBox="1"/>
          <p:nvPr/>
        </p:nvSpPr>
        <p:spPr>
          <a:xfrm>
            <a:off x="3200400" y="1981200"/>
            <a:ext cx="829846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	We are developing an auction strategy for the new IPL franchise by analyzing past IPL data to create a strong and balanced squad.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To develop the strategy the objective is divided into small objectives to create a balanced squad.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1. Aggressive Batsman.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2. Anchor Batsman.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3. Hard Hitter Batsman.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4. Bowlers with Good Economy.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5. Best Strike Rate Bowlers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6. All Rounders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	7. Wicketkeeper.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E3E836E-9DB4-5330-C3BF-5B1723112B83}"/>
              </a:ext>
            </a:extLst>
          </p:cNvPr>
          <p:cNvSpPr/>
          <p:nvPr/>
        </p:nvSpPr>
        <p:spPr>
          <a:xfrm>
            <a:off x="9372600" y="5264742"/>
            <a:ext cx="2650201" cy="1450383"/>
          </a:xfrm>
          <a:custGeom>
            <a:avLst/>
            <a:gdLst/>
            <a:ahLst/>
            <a:cxnLst/>
            <a:rect l="l" t="t" r="r" b="b"/>
            <a:pathLst>
              <a:path w="2650201" h="1450383">
                <a:moveTo>
                  <a:pt x="0" y="0"/>
                </a:moveTo>
                <a:lnTo>
                  <a:pt x="2650200" y="0"/>
                </a:lnTo>
                <a:lnTo>
                  <a:pt x="2650200" y="1450383"/>
                </a:lnTo>
                <a:lnTo>
                  <a:pt x="0" y="145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9412FD2-0FEC-CD43-C736-651F06471924}"/>
              </a:ext>
            </a:extLst>
          </p:cNvPr>
          <p:cNvSpPr/>
          <p:nvPr/>
        </p:nvSpPr>
        <p:spPr>
          <a:xfrm>
            <a:off x="152400" y="152400"/>
            <a:ext cx="2650201" cy="1450383"/>
          </a:xfrm>
          <a:custGeom>
            <a:avLst/>
            <a:gdLst/>
            <a:ahLst/>
            <a:cxnLst/>
            <a:rect l="l" t="t" r="r" b="b"/>
            <a:pathLst>
              <a:path w="2650201" h="1450383">
                <a:moveTo>
                  <a:pt x="0" y="0"/>
                </a:moveTo>
                <a:lnTo>
                  <a:pt x="2650200" y="0"/>
                </a:lnTo>
                <a:lnTo>
                  <a:pt x="2650200" y="1450383"/>
                </a:lnTo>
                <a:lnTo>
                  <a:pt x="0" y="145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D7262E0-FE2A-83C9-8A62-B259AB54F434}"/>
              </a:ext>
            </a:extLst>
          </p:cNvPr>
          <p:cNvSpPr txBox="1"/>
          <p:nvPr/>
        </p:nvSpPr>
        <p:spPr>
          <a:xfrm>
            <a:off x="492986" y="3601012"/>
            <a:ext cx="2193001" cy="875176"/>
          </a:xfrm>
          <a:prstGeom prst="rect">
            <a:avLst/>
          </a:prstGeom>
          <a:ln>
            <a:solidFill>
              <a:schemeClr val="tx1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4AAD"/>
                </a:solidFill>
                <a:latin typeface="Poppins Semi-Bold"/>
              </a:rPr>
              <a:t>Aim of the project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A69DC79B-331A-A00D-4817-3B4D7206C67B}"/>
              </a:ext>
            </a:extLst>
          </p:cNvPr>
          <p:cNvGrpSpPr/>
          <p:nvPr/>
        </p:nvGrpSpPr>
        <p:grpSpPr>
          <a:xfrm>
            <a:off x="3505200" y="386876"/>
            <a:ext cx="6096000" cy="981430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F0AAC49A-E87D-34E7-3ADC-D9418BE6D1CC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5" name="TextBox 17">
            <a:extLst>
              <a:ext uri="{FF2B5EF4-FFF2-40B4-BE49-F238E27FC236}">
                <a16:creationId xmlns:a16="http://schemas.microsoft.com/office/drawing/2014/main" id="{B2077292-F7CB-65BB-7AF2-14882FF2D4B8}"/>
              </a:ext>
            </a:extLst>
          </p:cNvPr>
          <p:cNvSpPr txBox="1"/>
          <p:nvPr/>
        </p:nvSpPr>
        <p:spPr>
          <a:xfrm>
            <a:off x="3505200" y="142875"/>
            <a:ext cx="6096000" cy="1158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39"/>
              </a:lnSpc>
            </a:pPr>
            <a:r>
              <a:rPr lang="en-US" sz="4400" dirty="0">
                <a:solidFill>
                  <a:srgbClr val="FFFFFF"/>
                </a:solidFill>
                <a:latin typeface="Poppins Semi-Bold"/>
              </a:rPr>
              <a:t>Project Introduction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9EF48E4-7F20-08A9-B50A-68EEACC2C00F}"/>
              </a:ext>
            </a:extLst>
          </p:cNvPr>
          <p:cNvSpPr/>
          <p:nvPr/>
        </p:nvSpPr>
        <p:spPr>
          <a:xfrm>
            <a:off x="2631088" y="3429000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2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28A14-212F-D3E0-3563-955EC5464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200"/>
            <a:ext cx="10210800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5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23B83-3F1E-CEEE-A32C-CDD765CA5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9FFCD87D-AD9A-C5C9-DB41-7DE8132E3092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8DC27290-8442-0060-47B5-F274393984E2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316329-44CF-FB4A-416E-4821E6051B35}"/>
              </a:ext>
            </a:extLst>
          </p:cNvPr>
          <p:cNvSpPr txBox="1"/>
          <p:nvPr/>
        </p:nvSpPr>
        <p:spPr>
          <a:xfrm>
            <a:off x="381000" y="77960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8] Write a query to create a table named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deliveries_v03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with all the columns of the 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deliveries_v02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table and two additional columns (named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venue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and </a:t>
            </a:r>
            <a:r>
              <a:rPr lang="en-US" b="1" i="1" dirty="0" err="1">
                <a:solidFill>
                  <a:schemeClr val="bg1"/>
                </a:solidFill>
                <a:effectLst/>
                <a:latin typeface="Inter var experimental"/>
              </a:rPr>
              <a:t>match_date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) of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venue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and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date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from table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matches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	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A4711-241E-C5E4-66A2-247BD5072F48}"/>
              </a:ext>
            </a:extLst>
          </p:cNvPr>
          <p:cNvSpPr txBox="1"/>
          <p:nvPr/>
        </p:nvSpPr>
        <p:spPr>
          <a:xfrm>
            <a:off x="4038600" y="2438400"/>
            <a:ext cx="485136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CREATE TABLE deliveries_v03 AS</a:t>
            </a:r>
          </a:p>
          <a:p>
            <a:r>
              <a:rPr lang="en-US" sz="2000" dirty="0"/>
              <a:t>SELECT</a:t>
            </a:r>
          </a:p>
          <a:p>
            <a:r>
              <a:rPr lang="en-US" sz="2000" dirty="0"/>
              <a:t>    dv02.*,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m.venue</a:t>
            </a:r>
            <a:r>
              <a:rPr lang="en-US" sz="2000" dirty="0"/>
              <a:t>,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m.date</a:t>
            </a:r>
            <a:r>
              <a:rPr lang="en-US" sz="2000" dirty="0"/>
              <a:t> AS </a:t>
            </a:r>
            <a:r>
              <a:rPr lang="en-US" sz="2000" dirty="0" err="1"/>
              <a:t>match_date</a:t>
            </a:r>
            <a:endParaRPr lang="en-US" sz="2000" dirty="0"/>
          </a:p>
          <a:p>
            <a:r>
              <a:rPr lang="en-US" sz="2000" dirty="0"/>
              <a:t>FROM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ipl_ball</a:t>
            </a:r>
            <a:r>
              <a:rPr lang="en-US" sz="2000" dirty="0"/>
              <a:t> dv02</a:t>
            </a:r>
          </a:p>
          <a:p>
            <a:r>
              <a:rPr lang="en-US" sz="2000" dirty="0"/>
              <a:t>INNER JOIN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ipl_matches</a:t>
            </a:r>
            <a:r>
              <a:rPr lang="en-US" sz="2000" dirty="0"/>
              <a:t> m ON dv02.id = m.id;</a:t>
            </a:r>
          </a:p>
          <a:p>
            <a:endParaRPr lang="en-US" sz="2000" dirty="0"/>
          </a:p>
          <a:p>
            <a:r>
              <a:rPr lang="en-US" sz="2000" dirty="0"/>
              <a:t>select * from deliveries_v03</a:t>
            </a:r>
          </a:p>
        </p:txBody>
      </p:sp>
    </p:spTree>
    <p:extLst>
      <p:ext uri="{BB962C8B-B14F-4D97-AF65-F5344CB8AC3E}">
        <p14:creationId xmlns:p14="http://schemas.microsoft.com/office/powerpoint/2010/main" val="225989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75C9E-C6C6-BB7D-F779-433BF44A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21D9E54E-AD6A-D5F5-4FD3-BE2D016B6160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B0DE935A-C27B-F8AD-665E-75F5CDE2593A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BE00AC4-FF36-EE02-8A5E-E5745BDD42C1}"/>
              </a:ext>
            </a:extLst>
          </p:cNvPr>
          <p:cNvSpPr txBox="1"/>
          <p:nvPr/>
        </p:nvSpPr>
        <p:spPr>
          <a:xfrm>
            <a:off x="381000" y="77960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9] Write a query to fetch the total runs scored for each venue and order it in the descending order of total runs scored.	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52A0C-984B-B419-68DB-96B25C3DFB90}"/>
              </a:ext>
            </a:extLst>
          </p:cNvPr>
          <p:cNvSpPr txBox="1"/>
          <p:nvPr/>
        </p:nvSpPr>
        <p:spPr>
          <a:xfrm>
            <a:off x="-19050" y="3124200"/>
            <a:ext cx="48513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SELECT venue,</a:t>
            </a:r>
          </a:p>
          <a:p>
            <a:r>
              <a:rPr lang="en-US" sz="1600" dirty="0"/>
              <a:t>    SUM(</a:t>
            </a:r>
            <a:r>
              <a:rPr lang="en-US" sz="1600" dirty="0" err="1"/>
              <a:t>total_runs</a:t>
            </a:r>
            <a:r>
              <a:rPr lang="en-US" sz="1600" dirty="0"/>
              <a:t>) AS </a:t>
            </a:r>
            <a:r>
              <a:rPr lang="en-US" sz="1600" dirty="0" err="1"/>
              <a:t>total_runs_scored</a:t>
            </a:r>
            <a:endParaRPr lang="en-US" sz="1600" dirty="0"/>
          </a:p>
          <a:p>
            <a:r>
              <a:rPr lang="en-US" sz="1600" dirty="0"/>
              <a:t>FROM</a:t>
            </a:r>
          </a:p>
          <a:p>
            <a:r>
              <a:rPr lang="en-US" sz="1600" dirty="0"/>
              <a:t>    deliveries_v03</a:t>
            </a:r>
          </a:p>
          <a:p>
            <a:r>
              <a:rPr lang="en-US" sz="1600" dirty="0"/>
              <a:t>GROUP BY</a:t>
            </a:r>
          </a:p>
          <a:p>
            <a:r>
              <a:rPr lang="en-US" sz="1600" dirty="0"/>
              <a:t>    venue</a:t>
            </a:r>
          </a:p>
          <a:p>
            <a:r>
              <a:rPr lang="en-US" sz="1600" dirty="0"/>
              <a:t>ORDER BY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total_runs_scored</a:t>
            </a:r>
            <a:r>
              <a:rPr lang="en-US" sz="1600" dirty="0"/>
              <a:t> DESC;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3007F9ED-A613-08B4-AC24-6389C94A2DFF}"/>
              </a:ext>
            </a:extLst>
          </p:cNvPr>
          <p:cNvSpPr/>
          <p:nvPr/>
        </p:nvSpPr>
        <p:spPr>
          <a:xfrm>
            <a:off x="3505200" y="3545651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B9F4F-CCF4-E184-6E8A-630EE6DB5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87" y="1556606"/>
            <a:ext cx="4214225" cy="5197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D019A-D4CC-4D40-C9AC-91357B24C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12" y="2438400"/>
            <a:ext cx="385867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77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0F39E-FF7B-EFAE-452E-9B22471ED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"/>
            <a:ext cx="1112519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4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86D41-15A1-F885-D94E-7DECAE64B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C1E053C2-8932-6A82-98D4-6B8FA2843D42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E7353C37-2EEE-182D-359D-CCC5F0AAB475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DE86C09-DF03-958B-4A25-9E09CCAC6BF8}"/>
              </a:ext>
            </a:extLst>
          </p:cNvPr>
          <p:cNvSpPr txBox="1"/>
          <p:nvPr/>
        </p:nvSpPr>
        <p:spPr>
          <a:xfrm>
            <a:off x="381000" y="77960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Additional  Quests –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	10] Write a query to fetch the year-wise total runs scored at </a:t>
            </a:r>
            <a:r>
              <a:rPr lang="en-US" b="1" i="1" dirty="0">
                <a:solidFill>
                  <a:schemeClr val="bg1"/>
                </a:solidFill>
                <a:effectLst/>
                <a:latin typeface="Inter var experimental"/>
              </a:rPr>
              <a:t>Eden Gardens 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and order it in the descending order of total runs scored.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724B3-6741-D4A6-4EAE-3237C614C7D2}"/>
              </a:ext>
            </a:extLst>
          </p:cNvPr>
          <p:cNvSpPr txBox="1"/>
          <p:nvPr/>
        </p:nvSpPr>
        <p:spPr>
          <a:xfrm>
            <a:off x="304800" y="2590800"/>
            <a:ext cx="48513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SELECT</a:t>
            </a:r>
          </a:p>
          <a:p>
            <a:r>
              <a:rPr lang="en-US" sz="1600" dirty="0"/>
              <a:t>    Substring (</a:t>
            </a:r>
            <a:r>
              <a:rPr lang="en-US" sz="1600" dirty="0" err="1"/>
              <a:t>match_date</a:t>
            </a:r>
            <a:r>
              <a:rPr lang="en-US" sz="1600" dirty="0"/>
              <a:t>, 7,8) as </a:t>
            </a:r>
            <a:r>
              <a:rPr lang="en-US" sz="1600" dirty="0" err="1"/>
              <a:t>match_year</a:t>
            </a:r>
            <a:r>
              <a:rPr lang="en-US" sz="1600" dirty="0"/>
              <a:t>,</a:t>
            </a:r>
          </a:p>
          <a:p>
            <a:r>
              <a:rPr lang="en-US" sz="1600" dirty="0"/>
              <a:t>    SUM(</a:t>
            </a:r>
            <a:r>
              <a:rPr lang="en-US" sz="1600" dirty="0" err="1"/>
              <a:t>total_runs</a:t>
            </a:r>
            <a:r>
              <a:rPr lang="en-US" sz="1600" dirty="0"/>
              <a:t>) AS </a:t>
            </a:r>
            <a:r>
              <a:rPr lang="en-US" sz="1600" dirty="0" err="1"/>
              <a:t>total_runs</a:t>
            </a:r>
            <a:endParaRPr lang="en-US" sz="1600" dirty="0"/>
          </a:p>
          <a:p>
            <a:r>
              <a:rPr lang="en-US" sz="1600" dirty="0"/>
              <a:t>FROM </a:t>
            </a:r>
          </a:p>
          <a:p>
            <a:r>
              <a:rPr lang="en-US" sz="1600" dirty="0"/>
              <a:t>	deliveries_v03 </a:t>
            </a:r>
          </a:p>
          <a:p>
            <a:r>
              <a:rPr lang="en-US" sz="1600" dirty="0"/>
              <a:t>WHERE</a:t>
            </a:r>
          </a:p>
          <a:p>
            <a:r>
              <a:rPr lang="en-US" sz="1600" dirty="0"/>
              <a:t>    venue = 'Eden Gardens'</a:t>
            </a:r>
          </a:p>
          <a:p>
            <a:r>
              <a:rPr lang="en-US" sz="1600" dirty="0"/>
              <a:t>GROUP BY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match_year</a:t>
            </a:r>
            <a:endParaRPr lang="en-US" sz="1600" dirty="0"/>
          </a:p>
          <a:p>
            <a:r>
              <a:rPr lang="en-US" sz="1600" dirty="0"/>
              <a:t>ORDER BY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total_runs</a:t>
            </a:r>
            <a:r>
              <a:rPr lang="en-US" sz="1600" dirty="0"/>
              <a:t> DESC;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D3066F5-1609-83CC-6F24-E91D7DDD0B6E}"/>
              </a:ext>
            </a:extLst>
          </p:cNvPr>
          <p:cNvSpPr/>
          <p:nvPr/>
        </p:nvSpPr>
        <p:spPr>
          <a:xfrm>
            <a:off x="5156161" y="3504694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E7E274-D6C9-8261-1AE8-35247B47E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446266"/>
            <a:ext cx="4191000" cy="51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96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4CA69-6F2F-4F5E-EC3B-306C07D23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7200"/>
            <a:ext cx="10515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8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275526" y="-1471395"/>
            <a:ext cx="5535740" cy="9800787"/>
          </a:xfrm>
          <a:custGeom>
            <a:avLst/>
            <a:gdLst/>
            <a:ahLst/>
            <a:cxnLst/>
            <a:rect l="l" t="t" r="r" b="b"/>
            <a:pathLst>
              <a:path w="7617429" h="12605848">
                <a:moveTo>
                  <a:pt x="0" y="0"/>
                </a:moveTo>
                <a:lnTo>
                  <a:pt x="7617428" y="0"/>
                </a:lnTo>
                <a:lnTo>
                  <a:pt x="7617428" y="12605848"/>
                </a:lnTo>
                <a:lnTo>
                  <a:pt x="0" y="1260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651" r="-1218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894051" y="5739417"/>
            <a:ext cx="8386635" cy="457453"/>
          </a:xfrm>
          <a:custGeom>
            <a:avLst/>
            <a:gdLst/>
            <a:ahLst/>
            <a:cxnLst/>
            <a:rect l="l" t="t" r="r" b="b"/>
            <a:pathLst>
              <a:path w="12579953" h="686179">
                <a:moveTo>
                  <a:pt x="0" y="0"/>
                </a:moveTo>
                <a:lnTo>
                  <a:pt x="12579953" y="0"/>
                </a:lnTo>
                <a:lnTo>
                  <a:pt x="12579953" y="686179"/>
                </a:lnTo>
                <a:lnTo>
                  <a:pt x="0" y="686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911315" y="685800"/>
            <a:ext cx="8386635" cy="457453"/>
          </a:xfrm>
          <a:custGeom>
            <a:avLst/>
            <a:gdLst/>
            <a:ahLst/>
            <a:cxnLst/>
            <a:rect l="l" t="t" r="r" b="b"/>
            <a:pathLst>
              <a:path w="12579953" h="686179">
                <a:moveTo>
                  <a:pt x="12579953" y="686179"/>
                </a:moveTo>
                <a:lnTo>
                  <a:pt x="0" y="686179"/>
                </a:lnTo>
                <a:lnTo>
                  <a:pt x="0" y="0"/>
                </a:lnTo>
                <a:lnTo>
                  <a:pt x="12579953" y="0"/>
                </a:lnTo>
                <a:lnTo>
                  <a:pt x="12579953" y="68617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2839">
            <a:off x="7462399" y="3890930"/>
            <a:ext cx="822203" cy="848963"/>
          </a:xfrm>
          <a:custGeom>
            <a:avLst/>
            <a:gdLst/>
            <a:ahLst/>
            <a:cxnLst/>
            <a:rect l="l" t="t" r="r" b="b"/>
            <a:pathLst>
              <a:path w="1623470" h="1623470">
                <a:moveTo>
                  <a:pt x="0" y="0"/>
                </a:moveTo>
                <a:lnTo>
                  <a:pt x="1623470" y="0"/>
                </a:lnTo>
                <a:lnTo>
                  <a:pt x="1623470" y="1623470"/>
                </a:lnTo>
                <a:lnTo>
                  <a:pt x="0" y="162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697342">
            <a:off x="1008457" y="4858724"/>
            <a:ext cx="1441546" cy="1797342"/>
          </a:xfrm>
          <a:custGeom>
            <a:avLst/>
            <a:gdLst/>
            <a:ahLst/>
            <a:cxnLst/>
            <a:rect l="l" t="t" r="r" b="b"/>
            <a:pathLst>
              <a:path w="2044068" h="2696013">
                <a:moveTo>
                  <a:pt x="0" y="0"/>
                </a:moveTo>
                <a:lnTo>
                  <a:pt x="2044068" y="0"/>
                </a:lnTo>
                <a:lnTo>
                  <a:pt x="2044068" y="2696014"/>
                </a:lnTo>
                <a:lnTo>
                  <a:pt x="0" y="2696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255806">
            <a:off x="9696242" y="470206"/>
            <a:ext cx="1195883" cy="1655744"/>
          </a:xfrm>
          <a:custGeom>
            <a:avLst/>
            <a:gdLst/>
            <a:ahLst/>
            <a:cxnLst/>
            <a:rect l="l" t="t" r="r" b="b"/>
            <a:pathLst>
              <a:path w="1793825" h="2377358">
                <a:moveTo>
                  <a:pt x="0" y="0"/>
                </a:moveTo>
                <a:lnTo>
                  <a:pt x="1793825" y="0"/>
                </a:lnTo>
                <a:lnTo>
                  <a:pt x="1793825" y="2377358"/>
                </a:lnTo>
                <a:lnTo>
                  <a:pt x="0" y="2377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94051" y="1499699"/>
            <a:ext cx="2191222" cy="1703221"/>
          </a:xfrm>
          <a:custGeom>
            <a:avLst/>
            <a:gdLst/>
            <a:ahLst/>
            <a:cxnLst/>
            <a:rect l="l" t="t" r="r" b="b"/>
            <a:pathLst>
              <a:path w="3286833" h="2554831">
                <a:moveTo>
                  <a:pt x="0" y="0"/>
                </a:moveTo>
                <a:lnTo>
                  <a:pt x="3286834" y="0"/>
                </a:lnTo>
                <a:lnTo>
                  <a:pt x="3286834" y="2554831"/>
                </a:lnTo>
                <a:lnTo>
                  <a:pt x="0" y="25548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21569" y="4090564"/>
            <a:ext cx="2276380" cy="1648853"/>
          </a:xfrm>
          <a:custGeom>
            <a:avLst/>
            <a:gdLst/>
            <a:ahLst/>
            <a:cxnLst/>
            <a:rect l="l" t="t" r="r" b="b"/>
            <a:pathLst>
              <a:path w="3414570" h="2473279">
                <a:moveTo>
                  <a:pt x="0" y="0"/>
                </a:moveTo>
                <a:lnTo>
                  <a:pt x="3414571" y="0"/>
                </a:lnTo>
                <a:lnTo>
                  <a:pt x="3414571" y="2473280"/>
                </a:lnTo>
                <a:lnTo>
                  <a:pt x="0" y="24732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2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09571" y="1535679"/>
            <a:ext cx="5130060" cy="2515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</a:pPr>
            <a:r>
              <a:rPr lang="en-US" sz="14922" dirty="0">
                <a:solidFill>
                  <a:srgbClr val="004AAD"/>
                </a:solidFill>
                <a:latin typeface="Poor Richard" panose="02080502050505020702" pitchFamily="18" charset="0"/>
              </a:rPr>
              <a:t>Thank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6440" y="2533746"/>
            <a:ext cx="3496383" cy="2515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890"/>
              </a:lnSpc>
            </a:pPr>
            <a:r>
              <a:rPr lang="en-US" sz="14922" dirty="0">
                <a:solidFill>
                  <a:srgbClr val="004AAD"/>
                </a:solidFill>
                <a:latin typeface="Poor Richard" panose="02080502050505020702" pitchFamily="18" charset="0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7C722E-ABAA-5B4E-E9AC-839C2DAC4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80B3333C-6530-33EF-FD0D-CDE92039661D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21BFB159-683D-949C-8C93-55F47B2FD0BB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A25E69CF-94A6-E79A-D008-429F25F65464}"/>
              </a:ext>
            </a:extLst>
          </p:cNvPr>
          <p:cNvSpPr/>
          <p:nvPr/>
        </p:nvSpPr>
        <p:spPr>
          <a:xfrm>
            <a:off x="5288563" y="3276600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B9B2F-2DA3-E680-6576-8A865C9E367F}"/>
              </a:ext>
            </a:extLst>
          </p:cNvPr>
          <p:cNvSpPr txBox="1"/>
          <p:nvPr/>
        </p:nvSpPr>
        <p:spPr>
          <a:xfrm>
            <a:off x="381000" y="222488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OBJECTIVE I – 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Your first priority is to get 2-3 players with high STRIKE RATE who have faced at least 500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Inter var experimental"/>
              </a:rPr>
              <a:t>balls.And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to do that you have to make a list of 10 players you want to bid in the auction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1D119-FA2C-FA4B-5617-EA81270C0F6D}"/>
              </a:ext>
            </a:extLst>
          </p:cNvPr>
          <p:cNvSpPr txBox="1"/>
          <p:nvPr/>
        </p:nvSpPr>
        <p:spPr>
          <a:xfrm>
            <a:off x="228600" y="2116485"/>
            <a:ext cx="518160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select batsman,    </a:t>
            </a:r>
          </a:p>
          <a:p>
            <a:r>
              <a:rPr lang="en-US" sz="1400" dirty="0"/>
              <a:t>	SUM(</a:t>
            </a:r>
            <a:r>
              <a:rPr lang="en-US" sz="1400" dirty="0" err="1"/>
              <a:t>batsman_runs</a:t>
            </a:r>
            <a:r>
              <a:rPr lang="en-US" sz="1400" dirty="0"/>
              <a:t>) AS </a:t>
            </a:r>
            <a:r>
              <a:rPr lang="en-US" sz="1400" dirty="0" err="1"/>
              <a:t>Total_run</a:t>
            </a:r>
            <a:r>
              <a:rPr lang="en-US" sz="1400" dirty="0"/>
              <a:t>,    </a:t>
            </a:r>
          </a:p>
          <a:p>
            <a:r>
              <a:rPr lang="en-US" sz="1400" dirty="0"/>
              <a:t>	COUNT(ball) AS </a:t>
            </a:r>
            <a:r>
              <a:rPr lang="en-US" sz="1400" dirty="0" err="1"/>
              <a:t>Total_balls</a:t>
            </a:r>
            <a:r>
              <a:rPr lang="en-US" sz="1400" dirty="0"/>
              <a:t>,	</a:t>
            </a:r>
          </a:p>
          <a:p>
            <a:r>
              <a:rPr lang="en-US" sz="1400" dirty="0"/>
              <a:t>	(sum(</a:t>
            </a:r>
            <a:r>
              <a:rPr lang="en-US" sz="1400" dirty="0" err="1"/>
              <a:t>batsman_runs</a:t>
            </a:r>
            <a:r>
              <a:rPr lang="en-US" sz="1400" dirty="0"/>
              <a:t>) / count(ball)) * 100 AS </a:t>
            </a:r>
            <a:r>
              <a:rPr lang="en-US" sz="1400" dirty="0" err="1"/>
              <a:t>Strike_Rate</a:t>
            </a:r>
            <a:endParaRPr lang="en-US" sz="1400" dirty="0"/>
          </a:p>
          <a:p>
            <a:r>
              <a:rPr lang="en-US" sz="1400" dirty="0"/>
              <a:t>from    </a:t>
            </a:r>
            <a:r>
              <a:rPr lang="en-US" sz="1400" dirty="0" err="1"/>
              <a:t>ipl_ball</a:t>
            </a:r>
            <a:r>
              <a:rPr lang="en-US" sz="1400" dirty="0"/>
              <a:t>	</a:t>
            </a:r>
          </a:p>
          <a:p>
            <a:r>
              <a:rPr lang="en-US" sz="1400" dirty="0"/>
              <a:t>group by batsman HAVING COUNT(ball) &gt;= 500 </a:t>
            </a:r>
          </a:p>
          <a:p>
            <a:r>
              <a:rPr lang="en-US" sz="1400" dirty="0"/>
              <a:t>ORDER BY </a:t>
            </a:r>
            <a:r>
              <a:rPr lang="en-US" sz="1400" dirty="0" err="1"/>
              <a:t>Strike_Rate</a:t>
            </a:r>
            <a:r>
              <a:rPr lang="en-US" sz="1400" dirty="0"/>
              <a:t> DESC</a:t>
            </a:r>
          </a:p>
          <a:p>
            <a:r>
              <a:rPr lang="en-US" sz="1400" dirty="0"/>
              <a:t>LIMIT 10;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691609-F6C5-F108-0A69-682E2EAF9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90794"/>
            <a:ext cx="6172200" cy="46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8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A6B12-2A4F-F928-636F-38B8E37C7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838200"/>
            <a:ext cx="10287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B16E81-82E2-8CE3-81CE-4D73741C9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BD7BC38C-7454-7916-A509-1AFE5090CD84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5B4C9D13-70BB-C28F-FD54-BCB4F43DD430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6A1D56F6-E39F-16C9-DF86-C3B7622B04C5}"/>
              </a:ext>
            </a:extLst>
          </p:cNvPr>
          <p:cNvSpPr/>
          <p:nvPr/>
        </p:nvSpPr>
        <p:spPr>
          <a:xfrm>
            <a:off x="5901831" y="3412899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C2FF8-2E51-3149-FA24-82DC697FB072}"/>
              </a:ext>
            </a:extLst>
          </p:cNvPr>
          <p:cNvSpPr txBox="1"/>
          <p:nvPr/>
        </p:nvSpPr>
        <p:spPr>
          <a:xfrm>
            <a:off x="381000" y="222488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OBJECTIVE II – 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	We need to get 2 to 3 players with good averages who have played more than 2 </a:t>
            </a:r>
            <a:r>
              <a:rPr lang="en-US" b="1" dirty="0">
                <a:solidFill>
                  <a:schemeClr val="bg1"/>
                </a:solidFill>
                <a:latin typeface="Inter var experimental"/>
              </a:rPr>
              <a:t>IPL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seasons. And to do that you have to make a list of 10 players you want to bid in the auction.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44B31-2A05-F865-1513-F5F2E210B006}"/>
              </a:ext>
            </a:extLst>
          </p:cNvPr>
          <p:cNvSpPr txBox="1"/>
          <p:nvPr/>
        </p:nvSpPr>
        <p:spPr>
          <a:xfrm>
            <a:off x="228600" y="1462560"/>
            <a:ext cx="518160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WITH </a:t>
            </a:r>
            <a:r>
              <a:rPr lang="en-US" sz="1400" dirty="0" err="1"/>
              <a:t>batsman_season</a:t>
            </a:r>
            <a:r>
              <a:rPr lang="en-US" sz="1400" dirty="0"/>
              <a:t> AS (</a:t>
            </a:r>
          </a:p>
          <a:p>
            <a:r>
              <a:rPr lang="en-US" sz="1400" dirty="0"/>
              <a:t>    SELECT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b.batsman</a:t>
            </a:r>
            <a:r>
              <a:rPr lang="en-US" sz="1400" dirty="0"/>
              <a:t>,</a:t>
            </a:r>
          </a:p>
          <a:p>
            <a:r>
              <a:rPr lang="en-US" sz="1400" dirty="0"/>
              <a:t>		SUBSTRING (date, 7,8) AS </a:t>
            </a:r>
            <a:r>
              <a:rPr lang="en-US" sz="1400" dirty="0" err="1"/>
              <a:t>match_year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COUNT(*) AS </a:t>
            </a:r>
            <a:r>
              <a:rPr lang="en-US" sz="1400" dirty="0" err="1"/>
              <a:t>match_count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SUM(</a:t>
            </a:r>
            <a:r>
              <a:rPr lang="en-US" sz="1400" dirty="0" err="1"/>
              <a:t>b.is_wicket</a:t>
            </a:r>
            <a:r>
              <a:rPr lang="en-US" sz="1400" dirty="0"/>
              <a:t>) AS </a:t>
            </a:r>
            <a:r>
              <a:rPr lang="en-US" sz="1400" dirty="0" err="1"/>
              <a:t>wicket_count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SUM(</a:t>
            </a:r>
            <a:r>
              <a:rPr lang="en-US" sz="1400" dirty="0" err="1"/>
              <a:t>b.total_runs</a:t>
            </a:r>
            <a:r>
              <a:rPr lang="en-US" sz="1400" dirty="0"/>
              <a:t>) AS </a:t>
            </a:r>
            <a:r>
              <a:rPr lang="en-US" sz="1400" dirty="0" err="1"/>
              <a:t>total_runs</a:t>
            </a:r>
            <a:endParaRPr lang="en-US" sz="1400" dirty="0"/>
          </a:p>
          <a:p>
            <a:r>
              <a:rPr lang="en-US" sz="1400" dirty="0"/>
              <a:t>	FROM </a:t>
            </a:r>
            <a:r>
              <a:rPr lang="en-US" sz="1400" dirty="0" err="1"/>
              <a:t>ipl_ball</a:t>
            </a:r>
            <a:r>
              <a:rPr lang="en-US" sz="1400" dirty="0"/>
              <a:t> b</a:t>
            </a:r>
          </a:p>
          <a:p>
            <a:r>
              <a:rPr lang="en-US" sz="1400" dirty="0"/>
              <a:t>    INNER JOIN </a:t>
            </a:r>
            <a:r>
              <a:rPr lang="en-US" sz="1400" dirty="0" err="1"/>
              <a:t>ipl_matches</a:t>
            </a:r>
            <a:r>
              <a:rPr lang="en-US" sz="1400" dirty="0"/>
              <a:t> m ON b.id = m.id</a:t>
            </a:r>
          </a:p>
          <a:p>
            <a:r>
              <a:rPr lang="en-US" sz="1400" dirty="0"/>
              <a:t>    GROUP BY </a:t>
            </a:r>
            <a:r>
              <a:rPr lang="en-US" sz="1400" dirty="0" err="1"/>
              <a:t>b.batsman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	</a:t>
            </a:r>
            <a:r>
              <a:rPr lang="en-US" sz="1400" dirty="0" err="1"/>
              <a:t>match_year</a:t>
            </a:r>
            <a:endParaRPr lang="en-US" sz="1400" dirty="0"/>
          </a:p>
          <a:p>
            <a:r>
              <a:rPr lang="en-US" sz="1400" dirty="0"/>
              <a:t>    HAVING COUNT(*) &gt;= 2</a:t>
            </a:r>
          </a:p>
          <a:p>
            <a:r>
              <a:rPr lang="en-US" sz="1400" dirty="0"/>
              <a:t>)</a:t>
            </a:r>
          </a:p>
          <a:p>
            <a:r>
              <a:rPr lang="en-US" sz="1400" dirty="0"/>
              <a:t>SELECT batsman,</a:t>
            </a:r>
          </a:p>
          <a:p>
            <a:r>
              <a:rPr lang="en-US" sz="1400" dirty="0"/>
              <a:t>    round(SUM(</a:t>
            </a:r>
            <a:r>
              <a:rPr lang="en-US" sz="1400" dirty="0" err="1"/>
              <a:t>total_runs</a:t>
            </a:r>
            <a:r>
              <a:rPr lang="en-US" sz="1400" dirty="0"/>
              <a:t>)/NULLIF(SUM(</a:t>
            </a:r>
            <a:r>
              <a:rPr lang="en-US" sz="1400" dirty="0" err="1"/>
              <a:t>wicket_count</a:t>
            </a:r>
            <a:r>
              <a:rPr lang="en-US" sz="1400" dirty="0"/>
              <a:t>), 0), 3) AS </a:t>
            </a:r>
            <a:r>
              <a:rPr lang="en-US" sz="1400" dirty="0" err="1"/>
              <a:t>average_runs</a:t>
            </a:r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batsman_season</a:t>
            </a:r>
            <a:endParaRPr lang="en-US" sz="1400" dirty="0"/>
          </a:p>
          <a:p>
            <a:r>
              <a:rPr lang="en-US" sz="1400" dirty="0"/>
              <a:t>WHERE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wicket_count</a:t>
            </a:r>
            <a:r>
              <a:rPr lang="en-US" sz="1400" dirty="0"/>
              <a:t> &gt; 0</a:t>
            </a:r>
          </a:p>
          <a:p>
            <a:r>
              <a:rPr lang="en-US" sz="1400" dirty="0"/>
              <a:t>GROUP BY</a:t>
            </a:r>
          </a:p>
          <a:p>
            <a:r>
              <a:rPr lang="en-US" sz="1400" dirty="0"/>
              <a:t>    batsman</a:t>
            </a:r>
          </a:p>
          <a:p>
            <a:r>
              <a:rPr lang="en-US" sz="1400" dirty="0"/>
              <a:t>ORDER BY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average_runs</a:t>
            </a:r>
            <a:r>
              <a:rPr lang="en-US" sz="1400" dirty="0"/>
              <a:t> DESC</a:t>
            </a:r>
          </a:p>
          <a:p>
            <a:r>
              <a:rPr lang="en-US" sz="1400" dirty="0"/>
              <a:t>LIMIT 10;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53182-9A31-A527-CC11-F96D0C30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574359"/>
            <a:ext cx="4267202" cy="50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9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06BAF-3E7C-9861-491D-24C1FDBEA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609600"/>
            <a:ext cx="10265754" cy="560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6690A-B8BA-E635-FBA7-F84814748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23E113E7-B9D8-97AA-E5E7-117697C19051}"/>
              </a:ext>
            </a:extLst>
          </p:cNvPr>
          <p:cNvGrpSpPr/>
          <p:nvPr/>
        </p:nvGrpSpPr>
        <p:grpSpPr>
          <a:xfrm>
            <a:off x="0" y="0"/>
            <a:ext cx="12192000" cy="1368306"/>
            <a:chOff x="0" y="0"/>
            <a:chExt cx="4257303" cy="102865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D11ABF22-3F4C-D6A3-C0E8-6CB2C48704E5}"/>
                </a:ext>
              </a:extLst>
            </p:cNvPr>
            <p:cNvSpPr/>
            <p:nvPr/>
          </p:nvSpPr>
          <p:spPr>
            <a:xfrm>
              <a:off x="0" y="0"/>
              <a:ext cx="4257303" cy="1028658"/>
            </a:xfrm>
            <a:custGeom>
              <a:avLst/>
              <a:gdLst/>
              <a:ahLst/>
              <a:cxnLst/>
              <a:rect l="l" t="t" r="r" b="b"/>
              <a:pathLst>
                <a:path w="4257303" h="1028658">
                  <a:moveTo>
                    <a:pt x="4132843" y="1028658"/>
                  </a:moveTo>
                  <a:lnTo>
                    <a:pt x="124460" y="1028658"/>
                  </a:lnTo>
                  <a:cubicBezTo>
                    <a:pt x="55880" y="1028658"/>
                    <a:pt x="0" y="972778"/>
                    <a:pt x="0" y="9041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2843" y="0"/>
                  </a:lnTo>
                  <a:cubicBezTo>
                    <a:pt x="4201423" y="0"/>
                    <a:pt x="4257303" y="55880"/>
                    <a:pt x="4257303" y="124460"/>
                  </a:cubicBezTo>
                  <a:lnTo>
                    <a:pt x="4257303" y="904198"/>
                  </a:lnTo>
                  <a:cubicBezTo>
                    <a:pt x="4257303" y="972778"/>
                    <a:pt x="4201423" y="1028658"/>
                    <a:pt x="4132843" y="1028658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7FF828F6-B96F-3689-7C3A-CC5BA4BB2E85}"/>
              </a:ext>
            </a:extLst>
          </p:cNvPr>
          <p:cNvSpPr/>
          <p:nvPr/>
        </p:nvSpPr>
        <p:spPr>
          <a:xfrm>
            <a:off x="6320931" y="3313413"/>
            <a:ext cx="388337" cy="1219200"/>
          </a:xfrm>
          <a:prstGeom prst="rightBrace">
            <a:avLst/>
          </a:prstGeom>
          <a:ln>
            <a:solidFill>
              <a:srgbClr val="004A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12E16-B978-BEC0-FBE5-850BCC7F9FD9}"/>
              </a:ext>
            </a:extLst>
          </p:cNvPr>
          <p:cNvSpPr txBox="1"/>
          <p:nvPr/>
        </p:nvSpPr>
        <p:spPr>
          <a:xfrm>
            <a:off x="381000" y="222488"/>
            <a:ext cx="1143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OBJECTIVE </a:t>
            </a:r>
            <a:r>
              <a:rPr lang="en-US" b="1" dirty="0">
                <a:solidFill>
                  <a:schemeClr val="bg1"/>
                </a:solidFill>
                <a:latin typeface="Inter var experimental"/>
              </a:rPr>
              <a:t>III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– </a:t>
            </a:r>
          </a:p>
          <a:p>
            <a:pPr algn="just"/>
            <a:r>
              <a:rPr lang="en-US" b="1" dirty="0">
                <a:solidFill>
                  <a:schemeClr val="bg1"/>
                </a:solidFill>
                <a:latin typeface="Inter var experimental"/>
              </a:rPr>
              <a:t>	We 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need to get 2 to 3 Hard-hitting players who have scored the most runs in boundaries and have played more in the 2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Inter var experimental"/>
              </a:rPr>
              <a:t>ipl</a:t>
            </a:r>
            <a:r>
              <a:rPr lang="en-US" b="1" i="0" dirty="0">
                <a:solidFill>
                  <a:schemeClr val="bg1"/>
                </a:solidFill>
                <a:effectLst/>
                <a:latin typeface="Inter var experimental"/>
              </a:rPr>
              <a:t> season. To do that you have to make a list of 10 players you want to bid in the auction.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2B316-6153-B0FF-0973-C3D7FDF5CE18}"/>
              </a:ext>
            </a:extLst>
          </p:cNvPr>
          <p:cNvSpPr txBox="1"/>
          <p:nvPr/>
        </p:nvSpPr>
        <p:spPr>
          <a:xfrm>
            <a:off x="76200" y="1399245"/>
            <a:ext cx="609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select batsman,</a:t>
            </a:r>
          </a:p>
          <a:p>
            <a:r>
              <a:rPr lang="en-US" sz="1400" dirty="0"/>
              <a:t>sum(case when </a:t>
            </a:r>
            <a:r>
              <a:rPr lang="en-US" sz="1400" dirty="0" err="1"/>
              <a:t>batsman_runs</a:t>
            </a:r>
            <a:r>
              <a:rPr lang="en-US" sz="1400" dirty="0"/>
              <a:t> = 4 then 4 </a:t>
            </a:r>
          </a:p>
          <a:p>
            <a:r>
              <a:rPr lang="en-US" sz="1400" dirty="0"/>
              <a:t>	when </a:t>
            </a:r>
            <a:r>
              <a:rPr lang="en-US" sz="1400" dirty="0" err="1"/>
              <a:t>batsman_runs</a:t>
            </a:r>
            <a:r>
              <a:rPr lang="en-US" sz="1400" dirty="0"/>
              <a:t> = 6 then 6 else 0 end) as </a:t>
            </a:r>
            <a:r>
              <a:rPr lang="en-US" sz="1400" dirty="0" err="1"/>
              <a:t>boundary_runs</a:t>
            </a:r>
            <a:r>
              <a:rPr lang="en-US" sz="1400" dirty="0"/>
              <a:t>,</a:t>
            </a:r>
          </a:p>
          <a:p>
            <a:r>
              <a:rPr lang="en-US" sz="1400" dirty="0"/>
              <a:t>	sum(case when </a:t>
            </a:r>
            <a:r>
              <a:rPr lang="en-US" sz="1400" dirty="0" err="1"/>
              <a:t>batsman_runs</a:t>
            </a:r>
            <a:r>
              <a:rPr lang="en-US" sz="1400" dirty="0"/>
              <a:t> = 4 then 4</a:t>
            </a:r>
          </a:p>
          <a:p>
            <a:r>
              <a:rPr lang="en-US" sz="1400" dirty="0"/>
              <a:t>	when </a:t>
            </a:r>
            <a:r>
              <a:rPr lang="en-US" sz="1400" dirty="0" err="1"/>
              <a:t>batsman_runs</a:t>
            </a:r>
            <a:r>
              <a:rPr lang="en-US" sz="1400" dirty="0"/>
              <a:t> = 6 then 6 else 0 end)*100/sum(</a:t>
            </a:r>
            <a:r>
              <a:rPr lang="en-US" sz="1400" dirty="0" err="1"/>
              <a:t>batsman_runs</a:t>
            </a:r>
            <a:r>
              <a:rPr lang="en-US" sz="1400" dirty="0"/>
              <a:t>) as </a:t>
            </a:r>
            <a:r>
              <a:rPr lang="en-US" sz="1400" dirty="0" err="1"/>
              <a:t>boundary_percentage</a:t>
            </a:r>
            <a:endParaRPr lang="en-US" sz="1400" dirty="0"/>
          </a:p>
          <a:p>
            <a:r>
              <a:rPr lang="en-US" sz="1400" dirty="0"/>
              <a:t>	from </a:t>
            </a:r>
            <a:r>
              <a:rPr lang="en-US" sz="1400" dirty="0" err="1"/>
              <a:t>ipl_ball</a:t>
            </a:r>
            <a:endParaRPr lang="en-US" sz="1400" dirty="0"/>
          </a:p>
          <a:p>
            <a:r>
              <a:rPr lang="en-US" sz="1400" dirty="0"/>
              <a:t>	where batsman in (</a:t>
            </a:r>
          </a:p>
          <a:p>
            <a:r>
              <a:rPr lang="en-US" sz="1400" dirty="0"/>
              <a:t>	select </a:t>
            </a:r>
            <a:r>
              <a:rPr lang="en-US" sz="1400" dirty="0" err="1"/>
              <a:t>b.batsman</a:t>
            </a:r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ipl_ball</a:t>
            </a:r>
            <a:r>
              <a:rPr lang="en-US" sz="1400" dirty="0"/>
              <a:t> b</a:t>
            </a:r>
          </a:p>
          <a:p>
            <a:r>
              <a:rPr lang="en-US" sz="1400" dirty="0"/>
              <a:t>	inner join </a:t>
            </a:r>
            <a:r>
              <a:rPr lang="en-US" sz="1400" dirty="0" err="1"/>
              <a:t>ipl_matches</a:t>
            </a:r>
            <a:r>
              <a:rPr lang="en-US" sz="1400" dirty="0"/>
              <a:t> m </a:t>
            </a:r>
          </a:p>
          <a:p>
            <a:r>
              <a:rPr lang="en-US" sz="1400" dirty="0"/>
              <a:t>	on b.id = m.id</a:t>
            </a:r>
          </a:p>
          <a:p>
            <a:r>
              <a:rPr lang="en-US" sz="1400" dirty="0"/>
              <a:t>	group by </a:t>
            </a:r>
            <a:r>
              <a:rPr lang="en-US" sz="1400" dirty="0" err="1"/>
              <a:t>b.batsman</a:t>
            </a:r>
            <a:endParaRPr lang="en-US" sz="1400" dirty="0"/>
          </a:p>
          <a:p>
            <a:r>
              <a:rPr lang="en-US" sz="1400" dirty="0"/>
              <a:t>	having count(distinct(substring (date, 7,8))) &gt; 1</a:t>
            </a:r>
          </a:p>
          <a:p>
            <a:r>
              <a:rPr lang="en-US" sz="1400" dirty="0"/>
              <a:t>	 ) </a:t>
            </a:r>
          </a:p>
          <a:p>
            <a:r>
              <a:rPr lang="en-US" sz="1400" dirty="0"/>
              <a:t>	and </a:t>
            </a:r>
            <a:r>
              <a:rPr lang="en-US" sz="1400" dirty="0" err="1"/>
              <a:t>batsman_runs</a:t>
            </a:r>
            <a:r>
              <a:rPr lang="en-US" sz="1400" dirty="0"/>
              <a:t> &lt;&gt; 0</a:t>
            </a:r>
          </a:p>
          <a:p>
            <a:r>
              <a:rPr lang="en-US" sz="1400" dirty="0"/>
              <a:t>	group by batsman</a:t>
            </a:r>
          </a:p>
          <a:p>
            <a:r>
              <a:rPr lang="en-US" sz="1400" dirty="0"/>
              <a:t>	order by </a:t>
            </a:r>
            <a:r>
              <a:rPr lang="en-US" sz="1400" dirty="0" err="1"/>
              <a:t>boundary_runs</a:t>
            </a:r>
            <a:r>
              <a:rPr lang="en-US" sz="1400" dirty="0"/>
              <a:t> desc, </a:t>
            </a:r>
            <a:r>
              <a:rPr lang="en-US" sz="1400" dirty="0" err="1"/>
              <a:t>boundary_percentage</a:t>
            </a:r>
            <a:r>
              <a:rPr lang="en-US" sz="1400" dirty="0"/>
              <a:t> desc</a:t>
            </a:r>
          </a:p>
          <a:p>
            <a:r>
              <a:rPr lang="en-US" sz="1400" dirty="0"/>
              <a:t>	limit 10 ;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C6C26-BE77-3287-7150-1C378EBA0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1590794"/>
            <a:ext cx="4876800" cy="50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8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0FF15-A8A7-4DD8-1B02-CAB3E52C1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1"/>
            <a:ext cx="10439400" cy="55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2203</Words>
  <Application>Microsoft Office PowerPoint</Application>
  <PresentationFormat>Widescreen</PresentationFormat>
  <Paragraphs>303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Poppins Semi-Bold</vt:lpstr>
      <vt:lpstr>Poor Richard</vt:lpstr>
      <vt:lpstr>Calibri</vt:lpstr>
      <vt:lpstr>อีฟดอวอิ้ง</vt:lpstr>
      <vt:lpstr>Inter var experimental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How to Grow Business YouTube Thumbnail</dc:title>
  <dc:creator>pc</dc:creator>
  <cp:lastModifiedBy>Satyajit Patil</cp:lastModifiedBy>
  <cp:revision>17</cp:revision>
  <dcterms:created xsi:type="dcterms:W3CDTF">2006-08-16T00:00:00Z</dcterms:created>
  <dcterms:modified xsi:type="dcterms:W3CDTF">2024-02-05T18:38:29Z</dcterms:modified>
  <dc:identifier>DAF7pia-sKQ</dc:identifier>
</cp:coreProperties>
</file>